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ebas Neue Cyrillic" charset="1" panose="02000506000000020004"/>
      <p:regular r:id="rId19"/>
    </p:embeddedFont>
    <p:embeddedFont>
      <p:font typeface="Montserrat" charset="1" panose="00000500000000000000"/>
      <p:regular r:id="rId20"/>
    </p:embeddedFont>
    <p:embeddedFont>
      <p:font typeface="Montserrat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90119" y="3648035"/>
            <a:ext cx="12055610" cy="6638965"/>
            <a:chOff x="0" y="0"/>
            <a:chExt cx="1796853" cy="989518"/>
          </a:xfrm>
        </p:grpSpPr>
        <p:sp>
          <p:nvSpPr>
            <p:cNvPr name="Freeform 3" id="3"/>
            <p:cNvSpPr/>
            <p:nvPr/>
          </p:nvSpPr>
          <p:spPr>
            <a:xfrm flipH="false" flipV="false" rot="0">
              <a:off x="0" y="0"/>
              <a:ext cx="1796853" cy="989518"/>
            </a:xfrm>
            <a:custGeom>
              <a:avLst/>
              <a:gdLst/>
              <a:ahLst/>
              <a:cxnLst/>
              <a:rect r="r" b="b" t="t" l="l"/>
              <a:pathLst>
                <a:path h="989518" w="1796853">
                  <a:moveTo>
                    <a:pt x="0" y="0"/>
                  </a:moveTo>
                  <a:lnTo>
                    <a:pt x="1796853" y="0"/>
                  </a:lnTo>
                  <a:lnTo>
                    <a:pt x="1796853" y="989518"/>
                  </a:lnTo>
                  <a:lnTo>
                    <a:pt x="0" y="989518"/>
                  </a:lnTo>
                  <a:close/>
                </a:path>
              </a:pathLst>
            </a:custGeom>
            <a:blipFill>
              <a:blip r:embed="rId2"/>
              <a:stretch>
                <a:fillRect l="-2383" t="-17531" r="-2383" b="0"/>
              </a:stretch>
            </a:blipFill>
          </p:spPr>
        </p:sp>
      </p:grpSp>
      <p:grpSp>
        <p:nvGrpSpPr>
          <p:cNvPr name="Group 4" id="4"/>
          <p:cNvGrpSpPr/>
          <p:nvPr/>
        </p:nvGrpSpPr>
        <p:grpSpPr>
          <a:xfrm rot="0">
            <a:off x="764112" y="7745856"/>
            <a:ext cx="529176" cy="504371"/>
            <a:chOff x="0" y="0"/>
            <a:chExt cx="812800" cy="774700"/>
          </a:xfrm>
        </p:grpSpPr>
        <p:sp>
          <p:nvSpPr>
            <p:cNvPr name="Freeform 5" id="5"/>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AD7E4F"/>
            </a:solidFill>
          </p:spPr>
        </p:sp>
        <p:sp>
          <p:nvSpPr>
            <p:cNvPr name="TextBox 6" id="6"/>
            <p:cNvSpPr txBox="true"/>
            <p:nvPr/>
          </p:nvSpPr>
          <p:spPr>
            <a:xfrm>
              <a:off x="228600" y="228600"/>
              <a:ext cx="355600" cy="381000"/>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764112" y="8444039"/>
            <a:ext cx="529176" cy="504371"/>
            <a:chOff x="0" y="0"/>
            <a:chExt cx="812800" cy="774700"/>
          </a:xfrm>
        </p:grpSpPr>
        <p:sp>
          <p:nvSpPr>
            <p:cNvPr name="Freeform 8" id="8"/>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AD7E4F"/>
            </a:solidFill>
          </p:spPr>
        </p:sp>
        <p:sp>
          <p:nvSpPr>
            <p:cNvPr name="TextBox 9" id="9"/>
            <p:cNvSpPr txBox="true"/>
            <p:nvPr/>
          </p:nvSpPr>
          <p:spPr>
            <a:xfrm>
              <a:off x="228600" y="228600"/>
              <a:ext cx="355600" cy="38100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764112" y="9006115"/>
            <a:ext cx="529176" cy="504371"/>
            <a:chOff x="0" y="0"/>
            <a:chExt cx="812800" cy="774700"/>
          </a:xfrm>
        </p:grpSpPr>
        <p:sp>
          <p:nvSpPr>
            <p:cNvPr name="Freeform 11" id="11"/>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AD7E4F"/>
            </a:solidFill>
          </p:spPr>
        </p:sp>
        <p:sp>
          <p:nvSpPr>
            <p:cNvPr name="TextBox 12" id="12"/>
            <p:cNvSpPr txBox="true"/>
            <p:nvPr/>
          </p:nvSpPr>
          <p:spPr>
            <a:xfrm>
              <a:off x="228600" y="228600"/>
              <a:ext cx="355600" cy="381000"/>
            </a:xfrm>
            <a:prstGeom prst="rect">
              <a:avLst/>
            </a:prstGeom>
          </p:spPr>
          <p:txBody>
            <a:bodyPr anchor="ctr" rtlCol="false" tIns="50800" lIns="50800" bIns="50800" rIns="50800"/>
            <a:lstStyle/>
            <a:p>
              <a:pPr algn="ctr">
                <a:lnSpc>
                  <a:spcPts val="2520"/>
                </a:lnSpc>
              </a:pPr>
            </a:p>
          </p:txBody>
        </p:sp>
      </p:grpSp>
      <p:sp>
        <p:nvSpPr>
          <p:cNvPr name="TextBox 13" id="13"/>
          <p:cNvSpPr txBox="true"/>
          <p:nvPr/>
        </p:nvSpPr>
        <p:spPr>
          <a:xfrm rot="0">
            <a:off x="1028700" y="733425"/>
            <a:ext cx="16230600" cy="2588293"/>
          </a:xfrm>
          <a:prstGeom prst="rect">
            <a:avLst/>
          </a:prstGeom>
        </p:spPr>
        <p:txBody>
          <a:bodyPr anchor="t" rtlCol="false" tIns="0" lIns="0" bIns="0" rIns="0">
            <a:spAutoFit/>
          </a:bodyPr>
          <a:lstStyle/>
          <a:p>
            <a:pPr algn="l">
              <a:lnSpc>
                <a:spcPts val="21138"/>
              </a:lnSpc>
            </a:pPr>
            <a:r>
              <a:rPr lang="en-US" sz="15098">
                <a:solidFill>
                  <a:srgbClr val="FFFFFF"/>
                </a:solidFill>
                <a:latin typeface="Bebas Neue Cyrillic"/>
                <a:ea typeface="Bebas Neue Cyrillic"/>
                <a:cs typeface="Bebas Neue Cyrillic"/>
                <a:sym typeface="Bebas Neue Cyrillic"/>
              </a:rPr>
              <a:t>      MILKYWAY   INSIGHTS </a:t>
            </a:r>
          </a:p>
        </p:txBody>
      </p:sp>
      <p:sp>
        <p:nvSpPr>
          <p:cNvPr name="TextBox 14" id="14"/>
          <p:cNvSpPr txBox="true"/>
          <p:nvPr/>
        </p:nvSpPr>
        <p:spPr>
          <a:xfrm rot="0">
            <a:off x="1532041" y="7583931"/>
            <a:ext cx="4419953" cy="1926554"/>
          </a:xfrm>
          <a:prstGeom prst="rect">
            <a:avLst/>
          </a:prstGeom>
        </p:spPr>
        <p:txBody>
          <a:bodyPr anchor="t" rtlCol="false" tIns="0" lIns="0" bIns="0" rIns="0">
            <a:spAutoFit/>
          </a:bodyPr>
          <a:lstStyle/>
          <a:p>
            <a:pPr algn="l">
              <a:lnSpc>
                <a:spcPts val="5231"/>
              </a:lnSpc>
            </a:pPr>
            <a:r>
              <a:rPr lang="en-US" sz="2906">
                <a:solidFill>
                  <a:srgbClr val="FFFFFF"/>
                </a:solidFill>
                <a:latin typeface="Montserrat"/>
                <a:ea typeface="Montserrat"/>
                <a:cs typeface="Montserrat"/>
                <a:sym typeface="Montserrat"/>
              </a:rPr>
              <a:t>Presentation By </a:t>
            </a:r>
          </a:p>
          <a:p>
            <a:pPr algn="l">
              <a:lnSpc>
                <a:spcPts val="5231"/>
              </a:lnSpc>
            </a:pPr>
            <a:r>
              <a:rPr lang="en-US" sz="2906">
                <a:solidFill>
                  <a:srgbClr val="FFFFFF"/>
                </a:solidFill>
                <a:latin typeface="Montserrat"/>
                <a:ea typeface="Montserrat"/>
                <a:cs typeface="Montserrat"/>
                <a:sym typeface="Montserrat"/>
              </a:rPr>
              <a:t>Sonal Prashant Raikar</a:t>
            </a:r>
          </a:p>
          <a:p>
            <a:pPr algn="l" marL="0" indent="0" lvl="0">
              <a:lnSpc>
                <a:spcPts val="5231"/>
              </a:lnSpc>
            </a:pPr>
            <a:r>
              <a:rPr lang="en-US" sz="2906">
                <a:solidFill>
                  <a:srgbClr val="FFFFFF"/>
                </a:solidFill>
                <a:latin typeface="Montserrat"/>
                <a:ea typeface="Montserrat"/>
                <a:cs typeface="Montserrat"/>
                <a:sym typeface="Montserrat"/>
              </a:rPr>
              <a:t>Roll no : DS22F3002469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78732" y="3053329"/>
            <a:ext cx="8449533" cy="5087650"/>
          </a:xfrm>
          <a:custGeom>
            <a:avLst/>
            <a:gdLst/>
            <a:ahLst/>
            <a:cxnLst/>
            <a:rect r="r" b="b" t="t" l="l"/>
            <a:pathLst>
              <a:path h="5087650" w="8449533">
                <a:moveTo>
                  <a:pt x="0" y="0"/>
                </a:moveTo>
                <a:lnTo>
                  <a:pt x="8449532" y="0"/>
                </a:lnTo>
                <a:lnTo>
                  <a:pt x="8449532" y="5087650"/>
                </a:lnTo>
                <a:lnTo>
                  <a:pt x="0" y="5087650"/>
                </a:lnTo>
                <a:lnTo>
                  <a:pt x="0" y="0"/>
                </a:lnTo>
                <a:close/>
              </a:path>
            </a:pathLst>
          </a:custGeom>
          <a:blipFill>
            <a:blip r:embed="rId2"/>
            <a:stretch>
              <a:fillRect l="0" t="0" r="0" b="0"/>
            </a:stretch>
          </a:blipFill>
        </p:spPr>
      </p:sp>
      <p:grpSp>
        <p:nvGrpSpPr>
          <p:cNvPr name="Group 3" id="3"/>
          <p:cNvGrpSpPr/>
          <p:nvPr/>
        </p:nvGrpSpPr>
        <p:grpSpPr>
          <a:xfrm rot="0">
            <a:off x="9144000" y="3053329"/>
            <a:ext cx="8896689" cy="5087650"/>
            <a:chOff x="0" y="0"/>
            <a:chExt cx="2410082" cy="1378227"/>
          </a:xfrm>
        </p:grpSpPr>
        <p:sp>
          <p:nvSpPr>
            <p:cNvPr name="Freeform 4" id="4"/>
            <p:cNvSpPr/>
            <p:nvPr/>
          </p:nvSpPr>
          <p:spPr>
            <a:xfrm flipH="false" flipV="false" rot="0">
              <a:off x="0" y="0"/>
              <a:ext cx="2410083" cy="1378227"/>
            </a:xfrm>
            <a:custGeom>
              <a:avLst/>
              <a:gdLst/>
              <a:ahLst/>
              <a:cxnLst/>
              <a:rect r="r" b="b" t="t" l="l"/>
              <a:pathLst>
                <a:path h="1378227" w="2410083">
                  <a:moveTo>
                    <a:pt x="0" y="0"/>
                  </a:moveTo>
                  <a:lnTo>
                    <a:pt x="2410083" y="0"/>
                  </a:lnTo>
                  <a:lnTo>
                    <a:pt x="2410083" y="1378227"/>
                  </a:lnTo>
                  <a:lnTo>
                    <a:pt x="0" y="1378227"/>
                  </a:lnTo>
                  <a:close/>
                </a:path>
              </a:pathLst>
            </a:custGeom>
            <a:solidFill>
              <a:srgbClr val="FFFFFF"/>
            </a:solidFill>
          </p:spPr>
        </p:sp>
        <p:sp>
          <p:nvSpPr>
            <p:cNvPr name="TextBox 5" id="5"/>
            <p:cNvSpPr txBox="true"/>
            <p:nvPr/>
          </p:nvSpPr>
          <p:spPr>
            <a:xfrm>
              <a:off x="0" y="-38100"/>
              <a:ext cx="2410082" cy="1416327"/>
            </a:xfrm>
            <a:prstGeom prst="rect">
              <a:avLst/>
            </a:prstGeom>
          </p:spPr>
          <p:txBody>
            <a:bodyPr anchor="ctr" rtlCol="false" tIns="50800" lIns="50800" bIns="50800" rIns="50800"/>
            <a:lstStyle/>
            <a:p>
              <a:pPr algn="ctr">
                <a:lnSpc>
                  <a:spcPts val="3397"/>
                </a:lnSpc>
              </a:pPr>
            </a:p>
          </p:txBody>
        </p:sp>
      </p:grpSp>
      <p:sp>
        <p:nvSpPr>
          <p:cNvPr name="Freeform 6" id="6"/>
          <p:cNvSpPr/>
          <p:nvPr/>
        </p:nvSpPr>
        <p:spPr>
          <a:xfrm flipH="false" flipV="false" rot="0">
            <a:off x="9144000" y="3155624"/>
            <a:ext cx="9144000" cy="4883060"/>
          </a:xfrm>
          <a:custGeom>
            <a:avLst/>
            <a:gdLst/>
            <a:ahLst/>
            <a:cxnLst/>
            <a:rect r="r" b="b" t="t" l="l"/>
            <a:pathLst>
              <a:path h="4883060" w="9144000">
                <a:moveTo>
                  <a:pt x="0" y="0"/>
                </a:moveTo>
                <a:lnTo>
                  <a:pt x="9144000" y="0"/>
                </a:lnTo>
                <a:lnTo>
                  <a:pt x="9144000" y="4883060"/>
                </a:lnTo>
                <a:lnTo>
                  <a:pt x="0" y="4883060"/>
                </a:lnTo>
                <a:lnTo>
                  <a:pt x="0" y="0"/>
                </a:lnTo>
                <a:close/>
              </a:path>
            </a:pathLst>
          </a:custGeom>
          <a:blipFill>
            <a:blip r:embed="rId3"/>
            <a:stretch>
              <a:fillRect l="0" t="0" r="0" b="0"/>
            </a:stretch>
          </a:blipFill>
        </p:spPr>
      </p:sp>
      <p:sp>
        <p:nvSpPr>
          <p:cNvPr name="TextBox 7" id="7"/>
          <p:cNvSpPr txBox="true"/>
          <p:nvPr/>
        </p:nvSpPr>
        <p:spPr>
          <a:xfrm rot="0">
            <a:off x="1276310" y="1572635"/>
            <a:ext cx="16764379" cy="1255749"/>
          </a:xfrm>
          <a:prstGeom prst="rect">
            <a:avLst/>
          </a:prstGeom>
        </p:spPr>
        <p:txBody>
          <a:bodyPr anchor="t" rtlCol="false" tIns="0" lIns="0" bIns="0" rIns="0">
            <a:spAutoFit/>
          </a:bodyPr>
          <a:lstStyle/>
          <a:p>
            <a:pPr algn="l">
              <a:lnSpc>
                <a:spcPts val="5121"/>
              </a:lnSpc>
            </a:pPr>
            <a:r>
              <a:rPr lang="en-US" b="true" sz="3658">
                <a:solidFill>
                  <a:srgbClr val="FFFFFF"/>
                </a:solidFill>
                <a:latin typeface="Montserrat Bold"/>
                <a:ea typeface="Montserrat Bold"/>
                <a:cs typeface="Montserrat Bold"/>
                <a:sym typeface="Montserrat Bold"/>
              </a:rPr>
              <a:t>Enhanced Profitability :</a:t>
            </a:r>
          </a:p>
          <a:p>
            <a:pPr algn="l">
              <a:lnSpc>
                <a:spcPts val="5121"/>
              </a:lnSpc>
            </a:pPr>
            <a:r>
              <a:rPr lang="en-US" sz="3658">
                <a:solidFill>
                  <a:srgbClr val="FFFFFF"/>
                </a:solidFill>
                <a:latin typeface="Montserrat"/>
                <a:ea typeface="Montserrat"/>
                <a:cs typeface="Montserrat"/>
                <a:sym typeface="Montserrat"/>
              </a:rPr>
              <a:t>Better resource utilization and increased sales resulted in higher profits.</a:t>
            </a:r>
          </a:p>
        </p:txBody>
      </p:sp>
      <p:sp>
        <p:nvSpPr>
          <p:cNvPr name="TextBox 8" id="8"/>
          <p:cNvSpPr txBox="true"/>
          <p:nvPr/>
        </p:nvSpPr>
        <p:spPr>
          <a:xfrm rot="0">
            <a:off x="7337654" y="-85405"/>
            <a:ext cx="4221063" cy="1999610"/>
          </a:xfrm>
          <a:prstGeom prst="rect">
            <a:avLst/>
          </a:prstGeom>
        </p:spPr>
        <p:txBody>
          <a:bodyPr anchor="t" rtlCol="false" tIns="0" lIns="0" bIns="0" rIns="0">
            <a:spAutoFit/>
          </a:bodyPr>
          <a:lstStyle/>
          <a:p>
            <a:pPr algn="r">
              <a:lnSpc>
                <a:spcPts val="16310"/>
              </a:lnSpc>
            </a:pPr>
            <a:r>
              <a:rPr lang="en-US" sz="11650">
                <a:solidFill>
                  <a:srgbClr val="FFFFFF"/>
                </a:solidFill>
                <a:latin typeface="Bebas Neue Cyrillic"/>
                <a:ea typeface="Bebas Neue Cyrillic"/>
                <a:cs typeface="Bebas Neue Cyrillic"/>
                <a:sym typeface="Bebas Neue Cyrillic"/>
              </a:rPr>
              <a:t>RESULTS</a:t>
            </a:r>
          </a:p>
        </p:txBody>
      </p:sp>
      <p:sp>
        <p:nvSpPr>
          <p:cNvPr name="TextBox 9" id="9"/>
          <p:cNvSpPr txBox="true"/>
          <p:nvPr/>
        </p:nvSpPr>
        <p:spPr>
          <a:xfrm rot="0">
            <a:off x="828932" y="8331479"/>
            <a:ext cx="16738151" cy="1690960"/>
          </a:xfrm>
          <a:prstGeom prst="rect">
            <a:avLst/>
          </a:prstGeom>
        </p:spPr>
        <p:txBody>
          <a:bodyPr anchor="t" rtlCol="false" tIns="0" lIns="0" bIns="0" rIns="0">
            <a:spAutoFit/>
          </a:bodyPr>
          <a:lstStyle/>
          <a:p>
            <a:pPr algn="ctr">
              <a:lnSpc>
                <a:spcPts val="3397"/>
              </a:lnSpc>
              <a:spcBef>
                <a:spcPct val="0"/>
              </a:spcBef>
            </a:pPr>
            <a:r>
              <a:rPr lang="en-US" sz="2426">
                <a:solidFill>
                  <a:srgbClr val="FFFFFF"/>
                </a:solidFill>
                <a:latin typeface="Montserrat"/>
                <a:ea typeface="Montserrat"/>
                <a:cs typeface="Montserrat"/>
                <a:sym typeface="Montserrat"/>
              </a:rPr>
              <a:t>From the above graph , we can see that the production of different products in the beginning near about March was very less, then after this, discussion on the SNF and making the changes, the other products came into sale and hence made a proper and efficient way to use the milk. Thereby solving the problem of Inefficient Milk Utilization and enhancing  sales and profitabolity.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463118" y="5129976"/>
            <a:ext cx="5157024" cy="51570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812800" y="0"/>
                  </a:moveTo>
                  <a:lnTo>
                    <a:pt x="0" y="0"/>
                  </a:lnTo>
                  <a:lnTo>
                    <a:pt x="0" y="624840"/>
                  </a:lnTo>
                  <a:lnTo>
                    <a:pt x="157480" y="624840"/>
                  </a:lnTo>
                  <a:lnTo>
                    <a:pt x="157480" y="812800"/>
                  </a:lnTo>
                  <a:lnTo>
                    <a:pt x="463550" y="624840"/>
                  </a:lnTo>
                  <a:lnTo>
                    <a:pt x="812800" y="624840"/>
                  </a:lnTo>
                  <a:lnTo>
                    <a:pt x="812800" y="0"/>
                  </a:lnTo>
                  <a:close/>
                </a:path>
              </a:pathLst>
            </a:custGeom>
            <a:solidFill>
              <a:srgbClr val="FFFFFF"/>
            </a:solidFill>
            <a:ln w="38100" cap="sq">
              <a:solidFill>
                <a:srgbClr val="000000"/>
              </a:solidFill>
              <a:prstDash val="solid"/>
              <a:miter/>
            </a:ln>
          </p:spPr>
        </p:sp>
        <p:sp>
          <p:nvSpPr>
            <p:cNvPr name="TextBox 4" id="4"/>
            <p:cNvSpPr txBox="true"/>
            <p:nvPr/>
          </p:nvSpPr>
          <p:spPr>
            <a:xfrm>
              <a:off x="0" y="-38100"/>
              <a:ext cx="812800" cy="660400"/>
            </a:xfrm>
            <a:prstGeom prst="rect">
              <a:avLst/>
            </a:prstGeom>
          </p:spPr>
          <p:txBody>
            <a:bodyPr anchor="ctr" rtlCol="false" tIns="50800" lIns="50800" bIns="50800" rIns="50800"/>
            <a:lstStyle/>
            <a:p>
              <a:pPr algn="ctr">
                <a:lnSpc>
                  <a:spcPts val="3397"/>
                </a:lnSpc>
              </a:pPr>
            </a:p>
          </p:txBody>
        </p:sp>
      </p:grpSp>
      <p:sp>
        <p:nvSpPr>
          <p:cNvPr name="TextBox 5" id="5"/>
          <p:cNvSpPr txBox="true"/>
          <p:nvPr/>
        </p:nvSpPr>
        <p:spPr>
          <a:xfrm rot="0">
            <a:off x="4951590" y="-75880"/>
            <a:ext cx="9308332" cy="1884035"/>
          </a:xfrm>
          <a:prstGeom prst="rect">
            <a:avLst/>
          </a:prstGeom>
        </p:spPr>
        <p:txBody>
          <a:bodyPr anchor="t" rtlCol="false" tIns="0" lIns="0" bIns="0" rIns="0">
            <a:spAutoFit/>
          </a:bodyPr>
          <a:lstStyle/>
          <a:p>
            <a:pPr algn="r">
              <a:lnSpc>
                <a:spcPts val="15330"/>
              </a:lnSpc>
            </a:pPr>
            <a:r>
              <a:rPr lang="en-US" sz="10950">
                <a:solidFill>
                  <a:srgbClr val="FFFFFF"/>
                </a:solidFill>
                <a:latin typeface="Bebas Neue Cyrillic"/>
                <a:ea typeface="Bebas Neue Cyrillic"/>
                <a:cs typeface="Bebas Neue Cyrillic"/>
                <a:sym typeface="Bebas Neue Cyrillic"/>
              </a:rPr>
              <a:t>RECOMMENDATIONS</a:t>
            </a:r>
          </a:p>
        </p:txBody>
      </p:sp>
      <p:grpSp>
        <p:nvGrpSpPr>
          <p:cNvPr name="Group 6" id="6"/>
          <p:cNvGrpSpPr/>
          <p:nvPr/>
        </p:nvGrpSpPr>
        <p:grpSpPr>
          <a:xfrm rot="0">
            <a:off x="6486703" y="3330330"/>
            <a:ext cx="5314594" cy="53145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812800" y="0"/>
                  </a:moveTo>
                  <a:lnTo>
                    <a:pt x="0" y="0"/>
                  </a:lnTo>
                  <a:lnTo>
                    <a:pt x="0" y="624840"/>
                  </a:lnTo>
                  <a:lnTo>
                    <a:pt x="157480" y="624840"/>
                  </a:lnTo>
                  <a:lnTo>
                    <a:pt x="157480" y="812800"/>
                  </a:lnTo>
                  <a:lnTo>
                    <a:pt x="463550" y="624840"/>
                  </a:lnTo>
                  <a:lnTo>
                    <a:pt x="812800" y="624840"/>
                  </a:lnTo>
                  <a:lnTo>
                    <a:pt x="812800" y="0"/>
                  </a:lnTo>
                  <a:close/>
                </a:path>
              </a:pathLst>
            </a:custGeom>
            <a:solidFill>
              <a:srgbClr val="FFFFFF"/>
            </a:solidFill>
            <a:ln w="38100" cap="sq">
              <a:solidFill>
                <a:srgbClr val="000000"/>
              </a:solidFill>
              <a:prstDash val="solid"/>
              <a:miter/>
            </a:ln>
          </p:spPr>
        </p:sp>
        <p:sp>
          <p:nvSpPr>
            <p:cNvPr name="TextBox 8" id="8"/>
            <p:cNvSpPr txBox="true"/>
            <p:nvPr/>
          </p:nvSpPr>
          <p:spPr>
            <a:xfrm>
              <a:off x="0" y="-38100"/>
              <a:ext cx="812800" cy="660400"/>
            </a:xfrm>
            <a:prstGeom prst="rect">
              <a:avLst/>
            </a:prstGeom>
          </p:spPr>
          <p:txBody>
            <a:bodyPr anchor="ctr" rtlCol="false" tIns="50800" lIns="50800" bIns="50800" rIns="50800"/>
            <a:lstStyle/>
            <a:p>
              <a:pPr algn="ctr">
                <a:lnSpc>
                  <a:spcPts val="3397"/>
                </a:lnSpc>
              </a:pPr>
              <a:r>
                <a:rPr lang="en-US" sz="2426" b="true">
                  <a:solidFill>
                    <a:srgbClr val="000000"/>
                  </a:solidFill>
                  <a:latin typeface="Montserrat Bold"/>
                  <a:ea typeface="Montserrat Bold"/>
                  <a:cs typeface="Montserrat Bold"/>
                  <a:sym typeface="Montserrat Bold"/>
                </a:rPr>
                <a:t>Product Diversification</a:t>
              </a:r>
            </a:p>
            <a:p>
              <a:pPr algn="ctr">
                <a:lnSpc>
                  <a:spcPts val="3397"/>
                </a:lnSpc>
              </a:pPr>
              <a:r>
                <a:rPr lang="en-US" sz="2426">
                  <a:solidFill>
                    <a:srgbClr val="000000"/>
                  </a:solidFill>
                  <a:latin typeface="Montserrat"/>
                  <a:ea typeface="Montserrat"/>
                  <a:cs typeface="Montserrat"/>
                  <a:sym typeface="Montserrat"/>
                </a:rPr>
                <a:t>Develop more value-added products using excess cream to maximize revenue.</a:t>
              </a:r>
            </a:p>
            <a:p>
              <a:pPr algn="ctr">
                <a:lnSpc>
                  <a:spcPts val="3397"/>
                </a:lnSpc>
              </a:pPr>
            </a:p>
          </p:txBody>
        </p:sp>
      </p:grpSp>
      <p:grpSp>
        <p:nvGrpSpPr>
          <p:cNvPr name="Group 9" id="9"/>
          <p:cNvGrpSpPr/>
          <p:nvPr/>
        </p:nvGrpSpPr>
        <p:grpSpPr>
          <a:xfrm rot="0">
            <a:off x="635007" y="1478224"/>
            <a:ext cx="5059410" cy="5059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812800" y="0"/>
                  </a:moveTo>
                  <a:lnTo>
                    <a:pt x="0" y="0"/>
                  </a:lnTo>
                  <a:lnTo>
                    <a:pt x="0" y="624840"/>
                  </a:lnTo>
                  <a:lnTo>
                    <a:pt x="157480" y="624840"/>
                  </a:lnTo>
                  <a:lnTo>
                    <a:pt x="157480" y="812800"/>
                  </a:lnTo>
                  <a:lnTo>
                    <a:pt x="463550" y="624840"/>
                  </a:lnTo>
                  <a:lnTo>
                    <a:pt x="812800" y="624840"/>
                  </a:lnTo>
                  <a:lnTo>
                    <a:pt x="812800" y="0"/>
                  </a:lnTo>
                  <a:close/>
                </a:path>
              </a:pathLst>
            </a:custGeom>
            <a:solidFill>
              <a:srgbClr val="FFFFFF"/>
            </a:solidFill>
            <a:ln w="38100" cap="sq">
              <a:solidFill>
                <a:srgbClr val="000000"/>
              </a:solidFill>
              <a:prstDash val="solid"/>
              <a:miter/>
            </a:ln>
          </p:spPr>
        </p:sp>
        <p:sp>
          <p:nvSpPr>
            <p:cNvPr name="TextBox 11" id="11"/>
            <p:cNvSpPr txBox="true"/>
            <p:nvPr/>
          </p:nvSpPr>
          <p:spPr>
            <a:xfrm>
              <a:off x="0" y="-38100"/>
              <a:ext cx="812800" cy="660400"/>
            </a:xfrm>
            <a:prstGeom prst="rect">
              <a:avLst/>
            </a:prstGeom>
          </p:spPr>
          <p:txBody>
            <a:bodyPr anchor="ctr" rtlCol="false" tIns="50800" lIns="50800" bIns="50800" rIns="50800"/>
            <a:lstStyle/>
            <a:p>
              <a:pPr algn="ctr">
                <a:lnSpc>
                  <a:spcPts val="3397"/>
                </a:lnSpc>
              </a:pPr>
            </a:p>
          </p:txBody>
        </p:sp>
      </p:grpSp>
      <p:sp>
        <p:nvSpPr>
          <p:cNvPr name="Freeform 12" id="12"/>
          <p:cNvSpPr/>
          <p:nvPr/>
        </p:nvSpPr>
        <p:spPr>
          <a:xfrm flipH="false" flipV="false" rot="0">
            <a:off x="8422043" y="7885382"/>
            <a:ext cx="3221683" cy="2401618"/>
          </a:xfrm>
          <a:custGeom>
            <a:avLst/>
            <a:gdLst/>
            <a:ahLst/>
            <a:cxnLst/>
            <a:rect r="r" b="b" t="t" l="l"/>
            <a:pathLst>
              <a:path h="2401618" w="3221683">
                <a:moveTo>
                  <a:pt x="0" y="0"/>
                </a:moveTo>
                <a:lnTo>
                  <a:pt x="3221684" y="0"/>
                </a:lnTo>
                <a:lnTo>
                  <a:pt x="3221684" y="2401618"/>
                </a:lnTo>
                <a:lnTo>
                  <a:pt x="0" y="2401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5005243" y="1478224"/>
            <a:ext cx="2254057" cy="3461124"/>
          </a:xfrm>
          <a:custGeom>
            <a:avLst/>
            <a:gdLst/>
            <a:ahLst/>
            <a:cxnLst/>
            <a:rect r="r" b="b" t="t" l="l"/>
            <a:pathLst>
              <a:path h="3461124" w="2254057">
                <a:moveTo>
                  <a:pt x="0" y="0"/>
                </a:moveTo>
                <a:lnTo>
                  <a:pt x="2254057" y="0"/>
                </a:lnTo>
                <a:lnTo>
                  <a:pt x="2254057" y="3461124"/>
                </a:lnTo>
                <a:lnTo>
                  <a:pt x="0" y="3461124"/>
                </a:lnTo>
                <a:lnTo>
                  <a:pt x="0" y="0"/>
                </a:lnTo>
                <a:close/>
              </a:path>
            </a:pathLst>
          </a:custGeom>
          <a:blipFill>
            <a:blip r:embed="rId4"/>
            <a:stretch>
              <a:fillRect l="0" t="0" r="0" b="0"/>
            </a:stretch>
          </a:blipFill>
        </p:spPr>
      </p:sp>
      <p:sp>
        <p:nvSpPr>
          <p:cNvPr name="Freeform 14" id="14"/>
          <p:cNvSpPr/>
          <p:nvPr/>
        </p:nvSpPr>
        <p:spPr>
          <a:xfrm flipH="false" flipV="false" rot="0">
            <a:off x="12897080" y="2560089"/>
            <a:ext cx="1760652" cy="2379259"/>
          </a:xfrm>
          <a:custGeom>
            <a:avLst/>
            <a:gdLst/>
            <a:ahLst/>
            <a:cxnLst/>
            <a:rect r="r" b="b" t="t" l="l"/>
            <a:pathLst>
              <a:path h="2379259" w="1760652">
                <a:moveTo>
                  <a:pt x="0" y="0"/>
                </a:moveTo>
                <a:lnTo>
                  <a:pt x="1760651" y="0"/>
                </a:lnTo>
                <a:lnTo>
                  <a:pt x="1760651" y="2379259"/>
                </a:lnTo>
                <a:lnTo>
                  <a:pt x="0" y="2379259"/>
                </a:lnTo>
                <a:lnTo>
                  <a:pt x="0" y="0"/>
                </a:lnTo>
                <a:close/>
              </a:path>
            </a:pathLst>
          </a:custGeom>
          <a:blipFill>
            <a:blip r:embed="rId5"/>
            <a:stretch>
              <a:fillRect l="0" t="0" r="0" b="0"/>
            </a:stretch>
          </a:blipFill>
        </p:spPr>
      </p:sp>
      <p:sp>
        <p:nvSpPr>
          <p:cNvPr name="Freeform 15" id="15"/>
          <p:cNvSpPr/>
          <p:nvPr/>
        </p:nvSpPr>
        <p:spPr>
          <a:xfrm flipH="false" flipV="false" rot="0">
            <a:off x="854082" y="6600536"/>
            <a:ext cx="3223037" cy="2877293"/>
          </a:xfrm>
          <a:custGeom>
            <a:avLst/>
            <a:gdLst/>
            <a:ahLst/>
            <a:cxnLst/>
            <a:rect r="r" b="b" t="t" l="l"/>
            <a:pathLst>
              <a:path h="2877293" w="3223037">
                <a:moveTo>
                  <a:pt x="0" y="0"/>
                </a:moveTo>
                <a:lnTo>
                  <a:pt x="3223038" y="0"/>
                </a:lnTo>
                <a:lnTo>
                  <a:pt x="3223038" y="2877294"/>
                </a:lnTo>
                <a:lnTo>
                  <a:pt x="0" y="2877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5229256" y="8212385"/>
            <a:ext cx="1995631" cy="1657571"/>
          </a:xfrm>
          <a:custGeom>
            <a:avLst/>
            <a:gdLst/>
            <a:ahLst/>
            <a:cxnLst/>
            <a:rect r="r" b="b" t="t" l="l"/>
            <a:pathLst>
              <a:path h="1657571" w="1995631">
                <a:moveTo>
                  <a:pt x="0" y="0"/>
                </a:moveTo>
                <a:lnTo>
                  <a:pt x="1995631" y="0"/>
                </a:lnTo>
                <a:lnTo>
                  <a:pt x="1995631" y="1657571"/>
                </a:lnTo>
                <a:lnTo>
                  <a:pt x="0" y="1657571"/>
                </a:lnTo>
                <a:lnTo>
                  <a:pt x="0" y="0"/>
                </a:lnTo>
                <a:close/>
              </a:path>
            </a:pathLst>
          </a:custGeom>
          <a:blipFill>
            <a:blip r:embed="rId8"/>
            <a:stretch>
              <a:fillRect l="0" t="-1955" r="-1104" b="-597"/>
            </a:stretch>
          </a:blipFill>
        </p:spPr>
      </p:sp>
      <p:sp>
        <p:nvSpPr>
          <p:cNvPr name="TextBox 17" id="17"/>
          <p:cNvSpPr txBox="true"/>
          <p:nvPr/>
        </p:nvSpPr>
        <p:spPr>
          <a:xfrm rot="0">
            <a:off x="477437" y="2251487"/>
            <a:ext cx="5059410" cy="2119585"/>
          </a:xfrm>
          <a:prstGeom prst="rect">
            <a:avLst/>
          </a:prstGeom>
        </p:spPr>
        <p:txBody>
          <a:bodyPr anchor="t" rtlCol="false" tIns="0" lIns="0" bIns="0" rIns="0">
            <a:spAutoFit/>
          </a:bodyPr>
          <a:lstStyle/>
          <a:p>
            <a:pPr algn="ctr">
              <a:lnSpc>
                <a:spcPts val="3397"/>
              </a:lnSpc>
            </a:pPr>
            <a:r>
              <a:rPr lang="en-US" sz="2426" b="true">
                <a:solidFill>
                  <a:srgbClr val="000000"/>
                </a:solidFill>
                <a:latin typeface="Montserrat Bold"/>
                <a:ea typeface="Montserrat Bold"/>
                <a:cs typeface="Montserrat Bold"/>
                <a:sym typeface="Montserrat Bold"/>
              </a:rPr>
              <a:t>Expand BMC Network</a:t>
            </a:r>
          </a:p>
          <a:p>
            <a:pPr algn="ctr" marL="523944" indent="-261972" lvl="1">
              <a:lnSpc>
                <a:spcPts val="3397"/>
              </a:lnSpc>
              <a:buFont typeface="Arial"/>
              <a:buChar char="•"/>
            </a:pPr>
            <a:r>
              <a:rPr lang="en-US" sz="2426">
                <a:solidFill>
                  <a:srgbClr val="000000"/>
                </a:solidFill>
                <a:latin typeface="Montserrat"/>
                <a:ea typeface="Montserrat"/>
                <a:cs typeface="Montserrat"/>
                <a:sym typeface="Montserrat"/>
              </a:rPr>
              <a:t>Set up additional BMCs in nearby regions to further increase milk collection.</a:t>
            </a:r>
          </a:p>
          <a:p>
            <a:pPr algn="ctr">
              <a:lnSpc>
                <a:spcPts val="3397"/>
              </a:lnSpc>
              <a:spcBef>
                <a:spcPct val="0"/>
              </a:spcBef>
            </a:pPr>
          </a:p>
        </p:txBody>
      </p:sp>
      <p:sp>
        <p:nvSpPr>
          <p:cNvPr name="TextBox 18" id="18"/>
          <p:cNvSpPr txBox="true"/>
          <p:nvPr/>
        </p:nvSpPr>
        <p:spPr>
          <a:xfrm rot="0">
            <a:off x="12679201" y="5949526"/>
            <a:ext cx="4724858" cy="2491914"/>
          </a:xfrm>
          <a:prstGeom prst="rect">
            <a:avLst/>
          </a:prstGeom>
        </p:spPr>
        <p:txBody>
          <a:bodyPr anchor="t" rtlCol="false" tIns="0" lIns="0" bIns="0" rIns="0">
            <a:spAutoFit/>
          </a:bodyPr>
          <a:lstStyle/>
          <a:p>
            <a:pPr algn="ctr">
              <a:lnSpc>
                <a:spcPts val="3350"/>
              </a:lnSpc>
              <a:spcBef>
                <a:spcPct val="0"/>
              </a:spcBef>
            </a:pPr>
            <a:r>
              <a:rPr lang="en-US" b="true" sz="2393">
                <a:solidFill>
                  <a:srgbClr val="000000"/>
                </a:solidFill>
                <a:latin typeface="Montserrat Bold"/>
                <a:ea typeface="Montserrat Bold"/>
                <a:cs typeface="Montserrat Bold"/>
                <a:sym typeface="Montserrat Bold"/>
              </a:rPr>
              <a:t>Seasonal Production Strategy</a:t>
            </a:r>
          </a:p>
          <a:p>
            <a:pPr algn="ctr">
              <a:lnSpc>
                <a:spcPts val="3350"/>
              </a:lnSpc>
              <a:spcBef>
                <a:spcPct val="0"/>
              </a:spcBef>
            </a:pPr>
            <a:r>
              <a:rPr lang="en-US" sz="2393">
                <a:solidFill>
                  <a:srgbClr val="000000"/>
                </a:solidFill>
                <a:latin typeface="Montserrat"/>
                <a:ea typeface="Montserrat"/>
                <a:cs typeface="Montserrat"/>
                <a:sym typeface="Montserrat"/>
              </a:rPr>
              <a:t>Continue increasing production of high-demand products like khoya and pedha during festivals.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855310" y="4904876"/>
            <a:ext cx="5157024" cy="51570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812800" y="0"/>
                  </a:moveTo>
                  <a:lnTo>
                    <a:pt x="0" y="0"/>
                  </a:lnTo>
                  <a:lnTo>
                    <a:pt x="0" y="624840"/>
                  </a:lnTo>
                  <a:lnTo>
                    <a:pt x="157480" y="624840"/>
                  </a:lnTo>
                  <a:lnTo>
                    <a:pt x="157480" y="812800"/>
                  </a:lnTo>
                  <a:lnTo>
                    <a:pt x="463550" y="624840"/>
                  </a:lnTo>
                  <a:lnTo>
                    <a:pt x="812800" y="624840"/>
                  </a:lnTo>
                  <a:lnTo>
                    <a:pt x="812800" y="0"/>
                  </a:lnTo>
                  <a:close/>
                </a:path>
              </a:pathLst>
            </a:custGeom>
            <a:solidFill>
              <a:srgbClr val="FFFFFF"/>
            </a:solidFill>
            <a:ln w="38100" cap="sq">
              <a:solidFill>
                <a:srgbClr val="000000"/>
              </a:solidFill>
              <a:prstDash val="solid"/>
              <a:miter/>
            </a:ln>
          </p:spPr>
        </p:sp>
        <p:sp>
          <p:nvSpPr>
            <p:cNvPr name="TextBox 4" id="4"/>
            <p:cNvSpPr txBox="true"/>
            <p:nvPr/>
          </p:nvSpPr>
          <p:spPr>
            <a:xfrm>
              <a:off x="0" y="-38100"/>
              <a:ext cx="812800" cy="660400"/>
            </a:xfrm>
            <a:prstGeom prst="rect">
              <a:avLst/>
            </a:prstGeom>
          </p:spPr>
          <p:txBody>
            <a:bodyPr anchor="ctr" rtlCol="false" tIns="50800" lIns="50800" bIns="50800" rIns="50800"/>
            <a:lstStyle/>
            <a:p>
              <a:pPr algn="ctr">
                <a:lnSpc>
                  <a:spcPts val="3397"/>
                </a:lnSpc>
              </a:pPr>
            </a:p>
          </p:txBody>
        </p:sp>
      </p:grpSp>
      <p:grpSp>
        <p:nvGrpSpPr>
          <p:cNvPr name="Group 5" id="5"/>
          <p:cNvGrpSpPr/>
          <p:nvPr/>
        </p:nvGrpSpPr>
        <p:grpSpPr>
          <a:xfrm rot="0">
            <a:off x="302527" y="2010746"/>
            <a:ext cx="5157024" cy="51570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0"/>
                  </a:moveTo>
                  <a:lnTo>
                    <a:pt x="0" y="0"/>
                  </a:lnTo>
                  <a:lnTo>
                    <a:pt x="0" y="624840"/>
                  </a:lnTo>
                  <a:lnTo>
                    <a:pt x="157480" y="624840"/>
                  </a:lnTo>
                  <a:lnTo>
                    <a:pt x="157480" y="812800"/>
                  </a:lnTo>
                  <a:lnTo>
                    <a:pt x="463550" y="624840"/>
                  </a:lnTo>
                  <a:lnTo>
                    <a:pt x="812800" y="624840"/>
                  </a:lnTo>
                  <a:lnTo>
                    <a:pt x="812800" y="0"/>
                  </a:lnTo>
                  <a:close/>
                </a:path>
              </a:pathLst>
            </a:custGeom>
            <a:solidFill>
              <a:srgbClr val="FFFFFF"/>
            </a:solidFill>
            <a:ln w="38100" cap="sq">
              <a:solidFill>
                <a:srgbClr val="000000"/>
              </a:solidFill>
              <a:prstDash val="solid"/>
              <a:miter/>
            </a:ln>
          </p:spPr>
        </p:sp>
        <p:sp>
          <p:nvSpPr>
            <p:cNvPr name="TextBox 7" id="7"/>
            <p:cNvSpPr txBox="true"/>
            <p:nvPr/>
          </p:nvSpPr>
          <p:spPr>
            <a:xfrm>
              <a:off x="0" y="-38100"/>
              <a:ext cx="812800" cy="660400"/>
            </a:xfrm>
            <a:prstGeom prst="rect">
              <a:avLst/>
            </a:prstGeom>
          </p:spPr>
          <p:txBody>
            <a:bodyPr anchor="ctr" rtlCol="false" tIns="50800" lIns="50800" bIns="50800" rIns="50800"/>
            <a:lstStyle/>
            <a:p>
              <a:pPr algn="ctr">
                <a:lnSpc>
                  <a:spcPts val="3397"/>
                </a:lnSpc>
              </a:pPr>
            </a:p>
          </p:txBody>
        </p:sp>
      </p:grpSp>
      <p:sp>
        <p:nvSpPr>
          <p:cNvPr name="Freeform 8" id="8"/>
          <p:cNvSpPr/>
          <p:nvPr/>
        </p:nvSpPr>
        <p:spPr>
          <a:xfrm flipH="false" flipV="false" rot="0">
            <a:off x="11926733" y="2197028"/>
            <a:ext cx="4717652" cy="3928518"/>
          </a:xfrm>
          <a:custGeom>
            <a:avLst/>
            <a:gdLst/>
            <a:ahLst/>
            <a:cxnLst/>
            <a:rect r="r" b="b" t="t" l="l"/>
            <a:pathLst>
              <a:path h="3928518" w="4717652">
                <a:moveTo>
                  <a:pt x="0" y="0"/>
                </a:moveTo>
                <a:lnTo>
                  <a:pt x="4717653" y="0"/>
                </a:lnTo>
                <a:lnTo>
                  <a:pt x="4717653" y="3928518"/>
                </a:lnTo>
                <a:lnTo>
                  <a:pt x="0" y="3928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02527" y="469277"/>
            <a:ext cx="5302165" cy="1118847"/>
          </a:xfrm>
          <a:custGeom>
            <a:avLst/>
            <a:gdLst/>
            <a:ahLst/>
            <a:cxnLst/>
            <a:rect r="r" b="b" t="t" l="l"/>
            <a:pathLst>
              <a:path h="1118847" w="5302165">
                <a:moveTo>
                  <a:pt x="0" y="0"/>
                </a:moveTo>
                <a:lnTo>
                  <a:pt x="5302165" y="0"/>
                </a:lnTo>
                <a:lnTo>
                  <a:pt x="5302165" y="1118846"/>
                </a:lnTo>
                <a:lnTo>
                  <a:pt x="0" y="1118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785680" y="6451143"/>
            <a:ext cx="4082407" cy="3295616"/>
          </a:xfrm>
          <a:custGeom>
            <a:avLst/>
            <a:gdLst/>
            <a:ahLst/>
            <a:cxnLst/>
            <a:rect r="r" b="b" t="t" l="l"/>
            <a:pathLst>
              <a:path h="3295616" w="4082407">
                <a:moveTo>
                  <a:pt x="0" y="0"/>
                </a:moveTo>
                <a:lnTo>
                  <a:pt x="4082407" y="0"/>
                </a:lnTo>
                <a:lnTo>
                  <a:pt x="4082407" y="3295616"/>
                </a:lnTo>
                <a:lnTo>
                  <a:pt x="0" y="32956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906570" y="126710"/>
            <a:ext cx="9308332" cy="1884035"/>
          </a:xfrm>
          <a:prstGeom prst="rect">
            <a:avLst/>
          </a:prstGeom>
        </p:spPr>
        <p:txBody>
          <a:bodyPr anchor="t" rtlCol="false" tIns="0" lIns="0" bIns="0" rIns="0">
            <a:spAutoFit/>
          </a:bodyPr>
          <a:lstStyle/>
          <a:p>
            <a:pPr algn="r">
              <a:lnSpc>
                <a:spcPts val="15330"/>
              </a:lnSpc>
            </a:pPr>
            <a:r>
              <a:rPr lang="en-US" sz="10950">
                <a:solidFill>
                  <a:srgbClr val="FFFFFF"/>
                </a:solidFill>
                <a:latin typeface="Bebas Neue Cyrillic"/>
                <a:ea typeface="Bebas Neue Cyrillic"/>
                <a:cs typeface="Bebas Neue Cyrillic"/>
                <a:sym typeface="Bebas Neue Cyrillic"/>
              </a:rPr>
              <a:t>RECOMMENDATIONS</a:t>
            </a:r>
          </a:p>
        </p:txBody>
      </p:sp>
      <p:sp>
        <p:nvSpPr>
          <p:cNvPr name="TextBox 12" id="12"/>
          <p:cNvSpPr txBox="true"/>
          <p:nvPr/>
        </p:nvSpPr>
        <p:spPr>
          <a:xfrm rot="0">
            <a:off x="302527" y="2898298"/>
            <a:ext cx="5157024" cy="1690960"/>
          </a:xfrm>
          <a:prstGeom prst="rect">
            <a:avLst/>
          </a:prstGeom>
        </p:spPr>
        <p:txBody>
          <a:bodyPr anchor="t" rtlCol="false" tIns="0" lIns="0" bIns="0" rIns="0">
            <a:spAutoFit/>
          </a:bodyPr>
          <a:lstStyle/>
          <a:p>
            <a:pPr algn="ctr">
              <a:lnSpc>
                <a:spcPts val="3397"/>
              </a:lnSpc>
              <a:spcBef>
                <a:spcPct val="0"/>
              </a:spcBef>
            </a:pPr>
            <a:r>
              <a:rPr lang="en-US" b="true" sz="2426">
                <a:solidFill>
                  <a:srgbClr val="000000"/>
                </a:solidFill>
                <a:latin typeface="Montserrat Bold"/>
                <a:ea typeface="Montserrat Bold"/>
                <a:cs typeface="Montserrat Bold"/>
                <a:sym typeface="Montserrat Bold"/>
              </a:rPr>
              <a:t>Sales Optimization</a:t>
            </a:r>
          </a:p>
          <a:p>
            <a:pPr algn="ctr">
              <a:lnSpc>
                <a:spcPts val="3397"/>
              </a:lnSpc>
              <a:spcBef>
                <a:spcPct val="0"/>
              </a:spcBef>
            </a:pPr>
            <a:r>
              <a:rPr lang="en-US" sz="2426">
                <a:solidFill>
                  <a:srgbClr val="000000"/>
                </a:solidFill>
                <a:latin typeface="Montserrat"/>
                <a:ea typeface="Montserrat"/>
                <a:cs typeface="Montserrat"/>
                <a:sym typeface="Montserrat"/>
              </a:rPr>
              <a:t>Implement targeted marketing campaigns and promotional offers during peak seasons.</a:t>
            </a:r>
          </a:p>
        </p:txBody>
      </p:sp>
      <p:sp>
        <p:nvSpPr>
          <p:cNvPr name="TextBox 13" id="13"/>
          <p:cNvSpPr txBox="true"/>
          <p:nvPr/>
        </p:nvSpPr>
        <p:spPr>
          <a:xfrm rot="0">
            <a:off x="6373933" y="5743057"/>
            <a:ext cx="4414632" cy="2119585"/>
          </a:xfrm>
          <a:prstGeom prst="rect">
            <a:avLst/>
          </a:prstGeom>
        </p:spPr>
        <p:txBody>
          <a:bodyPr anchor="t" rtlCol="false" tIns="0" lIns="0" bIns="0" rIns="0">
            <a:spAutoFit/>
          </a:bodyPr>
          <a:lstStyle/>
          <a:p>
            <a:pPr algn="ctr">
              <a:lnSpc>
                <a:spcPts val="3397"/>
              </a:lnSpc>
              <a:spcBef>
                <a:spcPct val="0"/>
              </a:spcBef>
            </a:pPr>
            <a:r>
              <a:rPr lang="en-US" b="true" sz="2426">
                <a:solidFill>
                  <a:srgbClr val="000000"/>
                </a:solidFill>
                <a:latin typeface="Montserrat Bold"/>
                <a:ea typeface="Montserrat Bold"/>
                <a:cs typeface="Montserrat Bold"/>
                <a:sym typeface="Montserrat Bold"/>
              </a:rPr>
              <a:t>Continuous Monitoring</a:t>
            </a:r>
          </a:p>
          <a:p>
            <a:pPr algn="ctr">
              <a:lnSpc>
                <a:spcPts val="3397"/>
              </a:lnSpc>
              <a:spcBef>
                <a:spcPct val="0"/>
              </a:spcBef>
            </a:pPr>
            <a:r>
              <a:rPr lang="en-US" sz="2426">
                <a:solidFill>
                  <a:srgbClr val="000000"/>
                </a:solidFill>
                <a:latin typeface="Montserrat"/>
                <a:ea typeface="Montserrat"/>
                <a:cs typeface="Montserrat"/>
                <a:sym typeface="Montserrat"/>
              </a:rPr>
              <a:t>Regularly analyze sales and production data to adjust strategies for sustained growth.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72014" y="7213132"/>
            <a:ext cx="210807" cy="210807"/>
          </a:xfrm>
          <a:custGeom>
            <a:avLst/>
            <a:gdLst/>
            <a:ahLst/>
            <a:cxnLst/>
            <a:rect r="r" b="b" t="t" l="l"/>
            <a:pathLst>
              <a:path h="210807" w="210807">
                <a:moveTo>
                  <a:pt x="0" y="0"/>
                </a:moveTo>
                <a:lnTo>
                  <a:pt x="210807" y="0"/>
                </a:lnTo>
                <a:lnTo>
                  <a:pt x="210807" y="210807"/>
                </a:lnTo>
                <a:lnTo>
                  <a:pt x="0" y="2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11839" y="4103357"/>
            <a:ext cx="8449269" cy="5531865"/>
          </a:xfrm>
          <a:custGeom>
            <a:avLst/>
            <a:gdLst/>
            <a:ahLst/>
            <a:cxnLst/>
            <a:rect r="r" b="b" t="t" l="l"/>
            <a:pathLst>
              <a:path h="5531865" w="8449269">
                <a:moveTo>
                  <a:pt x="0" y="0"/>
                </a:moveTo>
                <a:lnTo>
                  <a:pt x="8449269" y="0"/>
                </a:lnTo>
                <a:lnTo>
                  <a:pt x="8449269" y="5531864"/>
                </a:lnTo>
                <a:lnTo>
                  <a:pt x="0" y="5531864"/>
                </a:lnTo>
                <a:lnTo>
                  <a:pt x="0" y="0"/>
                </a:lnTo>
                <a:close/>
              </a:path>
            </a:pathLst>
          </a:custGeom>
          <a:blipFill>
            <a:blip r:embed="rId4"/>
            <a:stretch>
              <a:fillRect l="0" t="-3662" r="-9857" b="0"/>
            </a:stretch>
          </a:blipFill>
        </p:spPr>
      </p:sp>
      <p:sp>
        <p:nvSpPr>
          <p:cNvPr name="TextBox 4" id="4"/>
          <p:cNvSpPr txBox="true"/>
          <p:nvPr/>
        </p:nvSpPr>
        <p:spPr>
          <a:xfrm rot="0">
            <a:off x="-755150" y="593812"/>
            <a:ext cx="9899150" cy="5842641"/>
          </a:xfrm>
          <a:prstGeom prst="rect">
            <a:avLst/>
          </a:prstGeom>
        </p:spPr>
        <p:txBody>
          <a:bodyPr anchor="t" rtlCol="false" tIns="0" lIns="0" bIns="0" rIns="0">
            <a:spAutoFit/>
          </a:bodyPr>
          <a:lstStyle/>
          <a:p>
            <a:pPr algn="r">
              <a:lnSpc>
                <a:spcPts val="47564"/>
              </a:lnSpc>
            </a:pPr>
            <a:r>
              <a:rPr lang="en-US" sz="33974">
                <a:solidFill>
                  <a:srgbClr val="FFFFFF"/>
                </a:solidFill>
                <a:latin typeface="Bebas Neue Cyrillic"/>
                <a:ea typeface="Bebas Neue Cyrillic"/>
                <a:cs typeface="Bebas Neue Cyrillic"/>
                <a:sym typeface="Bebas Neue Cyrillic"/>
              </a:rPr>
              <a:t>THANK</a:t>
            </a:r>
          </a:p>
        </p:txBody>
      </p:sp>
      <p:sp>
        <p:nvSpPr>
          <p:cNvPr name="TextBox 5" id="5"/>
          <p:cNvSpPr txBox="true"/>
          <p:nvPr/>
        </p:nvSpPr>
        <p:spPr>
          <a:xfrm rot="0">
            <a:off x="1333416" y="4169244"/>
            <a:ext cx="6803116" cy="5842641"/>
          </a:xfrm>
          <a:prstGeom prst="rect">
            <a:avLst/>
          </a:prstGeom>
        </p:spPr>
        <p:txBody>
          <a:bodyPr anchor="t" rtlCol="false" tIns="0" lIns="0" bIns="0" rIns="0">
            <a:spAutoFit/>
          </a:bodyPr>
          <a:lstStyle/>
          <a:p>
            <a:pPr algn="l" marL="0" indent="0" lvl="0">
              <a:lnSpc>
                <a:spcPts val="47564"/>
              </a:lnSpc>
              <a:spcBef>
                <a:spcPct val="0"/>
              </a:spcBef>
            </a:pPr>
            <a:r>
              <a:rPr lang="en-US" sz="33974">
                <a:solidFill>
                  <a:srgbClr val="FFFFFF"/>
                </a:solidFill>
                <a:latin typeface="Bebas Neue Cyrillic"/>
                <a:ea typeface="Bebas Neue Cyrillic"/>
                <a:cs typeface="Bebas Neue Cyrillic"/>
                <a:sym typeface="Bebas Neue Cyrillic"/>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57147" y="5575537"/>
            <a:ext cx="7386853" cy="4587516"/>
            <a:chOff x="0" y="0"/>
            <a:chExt cx="3234855" cy="2008968"/>
          </a:xfrm>
        </p:grpSpPr>
        <p:sp>
          <p:nvSpPr>
            <p:cNvPr name="Freeform 3" id="3"/>
            <p:cNvSpPr/>
            <p:nvPr/>
          </p:nvSpPr>
          <p:spPr>
            <a:xfrm flipH="false" flipV="false" rot="0">
              <a:off x="0" y="0"/>
              <a:ext cx="3234855" cy="2008968"/>
            </a:xfrm>
            <a:custGeom>
              <a:avLst/>
              <a:gdLst/>
              <a:ahLst/>
              <a:cxnLst/>
              <a:rect r="r" b="b" t="t" l="l"/>
              <a:pathLst>
                <a:path h="2008968" w="3234855">
                  <a:moveTo>
                    <a:pt x="0" y="0"/>
                  </a:moveTo>
                  <a:lnTo>
                    <a:pt x="3234855" y="0"/>
                  </a:lnTo>
                  <a:lnTo>
                    <a:pt x="3234855" y="2008968"/>
                  </a:lnTo>
                  <a:lnTo>
                    <a:pt x="0" y="2008968"/>
                  </a:lnTo>
                  <a:close/>
                </a:path>
              </a:pathLst>
            </a:custGeom>
            <a:blipFill>
              <a:blip r:embed="rId2"/>
              <a:stretch>
                <a:fillRect l="0" t="-18921" r="0" b="-1844"/>
              </a:stretch>
            </a:blipFill>
          </p:spPr>
        </p:sp>
      </p:grpSp>
      <p:grpSp>
        <p:nvGrpSpPr>
          <p:cNvPr name="Group 4" id="4"/>
          <p:cNvGrpSpPr/>
          <p:nvPr/>
        </p:nvGrpSpPr>
        <p:grpSpPr>
          <a:xfrm rot="0">
            <a:off x="10391965" y="0"/>
            <a:ext cx="7896035" cy="10394575"/>
            <a:chOff x="0" y="0"/>
            <a:chExt cx="2139009" cy="2815855"/>
          </a:xfrm>
        </p:grpSpPr>
        <p:sp>
          <p:nvSpPr>
            <p:cNvPr name="Freeform 5" id="5"/>
            <p:cNvSpPr/>
            <p:nvPr/>
          </p:nvSpPr>
          <p:spPr>
            <a:xfrm flipH="false" flipV="false" rot="0">
              <a:off x="0" y="0"/>
              <a:ext cx="2139009" cy="2815854"/>
            </a:xfrm>
            <a:custGeom>
              <a:avLst/>
              <a:gdLst/>
              <a:ahLst/>
              <a:cxnLst/>
              <a:rect r="r" b="b" t="t" l="l"/>
              <a:pathLst>
                <a:path h="2815854" w="2139009">
                  <a:moveTo>
                    <a:pt x="0" y="0"/>
                  </a:moveTo>
                  <a:lnTo>
                    <a:pt x="2139009" y="0"/>
                  </a:lnTo>
                  <a:lnTo>
                    <a:pt x="2139009" y="2815854"/>
                  </a:lnTo>
                  <a:lnTo>
                    <a:pt x="0" y="2815854"/>
                  </a:lnTo>
                  <a:close/>
                </a:path>
              </a:pathLst>
            </a:custGeom>
            <a:solidFill>
              <a:srgbClr val="FFFFFF"/>
            </a:solidFill>
          </p:spPr>
        </p:sp>
        <p:sp>
          <p:nvSpPr>
            <p:cNvPr name="TextBox 6" id="6"/>
            <p:cNvSpPr txBox="true"/>
            <p:nvPr/>
          </p:nvSpPr>
          <p:spPr>
            <a:xfrm>
              <a:off x="0" y="-38100"/>
              <a:ext cx="2139009" cy="2853955"/>
            </a:xfrm>
            <a:prstGeom prst="rect">
              <a:avLst/>
            </a:prstGeom>
          </p:spPr>
          <p:txBody>
            <a:bodyPr anchor="ctr" rtlCol="false" tIns="50800" lIns="50800" bIns="50800" rIns="50800"/>
            <a:lstStyle/>
            <a:p>
              <a:pPr algn="ctr">
                <a:lnSpc>
                  <a:spcPts val="3397"/>
                </a:lnSpc>
              </a:pPr>
            </a:p>
          </p:txBody>
        </p:sp>
      </p:grpSp>
      <p:sp>
        <p:nvSpPr>
          <p:cNvPr name="Freeform 7" id="7"/>
          <p:cNvSpPr/>
          <p:nvPr/>
        </p:nvSpPr>
        <p:spPr>
          <a:xfrm flipH="false" flipV="false" rot="0">
            <a:off x="1757147" y="1775794"/>
            <a:ext cx="7386853" cy="3421494"/>
          </a:xfrm>
          <a:custGeom>
            <a:avLst/>
            <a:gdLst/>
            <a:ahLst/>
            <a:cxnLst/>
            <a:rect r="r" b="b" t="t" l="l"/>
            <a:pathLst>
              <a:path h="3421494" w="7386853">
                <a:moveTo>
                  <a:pt x="0" y="0"/>
                </a:moveTo>
                <a:lnTo>
                  <a:pt x="7386853" y="0"/>
                </a:lnTo>
                <a:lnTo>
                  <a:pt x="7386853" y="3421494"/>
                </a:lnTo>
                <a:lnTo>
                  <a:pt x="0" y="3421494"/>
                </a:lnTo>
                <a:lnTo>
                  <a:pt x="0" y="0"/>
                </a:lnTo>
                <a:close/>
              </a:path>
            </a:pathLst>
          </a:custGeom>
          <a:blipFill>
            <a:blip r:embed="rId3"/>
            <a:stretch>
              <a:fillRect l="-9" t="-6164" r="-2530" b="-6164"/>
            </a:stretch>
          </a:blipFill>
        </p:spPr>
      </p:sp>
      <p:sp>
        <p:nvSpPr>
          <p:cNvPr name="TextBox 8" id="8"/>
          <p:cNvSpPr txBox="true"/>
          <p:nvPr/>
        </p:nvSpPr>
        <p:spPr>
          <a:xfrm rot="0">
            <a:off x="10923330" y="306304"/>
            <a:ext cx="2880086" cy="372745"/>
          </a:xfrm>
          <a:prstGeom prst="rect">
            <a:avLst/>
          </a:prstGeom>
        </p:spPr>
        <p:txBody>
          <a:bodyPr anchor="t" rtlCol="false" tIns="0" lIns="0" bIns="0" rIns="0">
            <a:spAutoFit/>
          </a:bodyPr>
          <a:lstStyle/>
          <a:p>
            <a:pPr algn="l">
              <a:lnSpc>
                <a:spcPts val="3079"/>
              </a:lnSpc>
            </a:pPr>
            <a:r>
              <a:rPr lang="en-US" sz="2199" b="true">
                <a:solidFill>
                  <a:srgbClr val="3A322F"/>
                </a:solidFill>
                <a:latin typeface="Montserrat Bold"/>
                <a:ea typeface="Montserrat Bold"/>
                <a:cs typeface="Montserrat Bold"/>
                <a:sym typeface="Montserrat Bold"/>
              </a:rPr>
              <a:t>Founded: 2024</a:t>
            </a:r>
          </a:p>
        </p:txBody>
      </p:sp>
      <p:sp>
        <p:nvSpPr>
          <p:cNvPr name="TextBox 9" id="9"/>
          <p:cNvSpPr txBox="true"/>
          <p:nvPr/>
        </p:nvSpPr>
        <p:spPr>
          <a:xfrm rot="0">
            <a:off x="10915925" y="4182982"/>
            <a:ext cx="2880086" cy="372745"/>
          </a:xfrm>
          <a:prstGeom prst="rect">
            <a:avLst/>
          </a:prstGeom>
        </p:spPr>
        <p:txBody>
          <a:bodyPr anchor="t" rtlCol="false" tIns="0" lIns="0" bIns="0" rIns="0">
            <a:spAutoFit/>
          </a:bodyPr>
          <a:lstStyle/>
          <a:p>
            <a:pPr algn="l">
              <a:lnSpc>
                <a:spcPts val="3079"/>
              </a:lnSpc>
            </a:pPr>
            <a:r>
              <a:rPr lang="en-US" sz="2199" b="true">
                <a:solidFill>
                  <a:srgbClr val="3A322F"/>
                </a:solidFill>
                <a:latin typeface="Montserrat Bold"/>
                <a:ea typeface="Montserrat Bold"/>
                <a:cs typeface="Montserrat Bold"/>
                <a:sym typeface="Montserrat Bold"/>
              </a:rPr>
              <a:t>Established For:</a:t>
            </a:r>
          </a:p>
        </p:txBody>
      </p:sp>
      <p:sp>
        <p:nvSpPr>
          <p:cNvPr name="TextBox 10" id="10"/>
          <p:cNvSpPr txBox="true"/>
          <p:nvPr/>
        </p:nvSpPr>
        <p:spPr>
          <a:xfrm rot="0">
            <a:off x="10938141" y="6787148"/>
            <a:ext cx="3667938" cy="372745"/>
          </a:xfrm>
          <a:prstGeom prst="rect">
            <a:avLst/>
          </a:prstGeom>
        </p:spPr>
        <p:txBody>
          <a:bodyPr anchor="t" rtlCol="false" tIns="0" lIns="0" bIns="0" rIns="0">
            <a:spAutoFit/>
          </a:bodyPr>
          <a:lstStyle/>
          <a:p>
            <a:pPr algn="l">
              <a:lnSpc>
                <a:spcPts val="3079"/>
              </a:lnSpc>
            </a:pPr>
            <a:r>
              <a:rPr lang="en-US" sz="2199" b="true">
                <a:solidFill>
                  <a:srgbClr val="3A322F"/>
                </a:solidFill>
                <a:latin typeface="Montserrat Bold"/>
                <a:ea typeface="Montserrat Bold"/>
                <a:cs typeface="Montserrat Bold"/>
                <a:sym typeface="Montserrat Bold"/>
              </a:rPr>
              <a:t>Objective of the project:</a:t>
            </a:r>
          </a:p>
        </p:txBody>
      </p:sp>
      <p:sp>
        <p:nvSpPr>
          <p:cNvPr name="TextBox 11" id="11"/>
          <p:cNvSpPr txBox="true"/>
          <p:nvPr/>
        </p:nvSpPr>
        <p:spPr>
          <a:xfrm rot="0">
            <a:off x="10945546" y="903841"/>
            <a:ext cx="3394436" cy="372745"/>
          </a:xfrm>
          <a:prstGeom prst="rect">
            <a:avLst/>
          </a:prstGeom>
        </p:spPr>
        <p:txBody>
          <a:bodyPr anchor="t" rtlCol="false" tIns="0" lIns="0" bIns="0" rIns="0">
            <a:spAutoFit/>
          </a:bodyPr>
          <a:lstStyle/>
          <a:p>
            <a:pPr algn="l">
              <a:lnSpc>
                <a:spcPts val="3079"/>
              </a:lnSpc>
            </a:pPr>
            <a:r>
              <a:rPr lang="en-US" sz="2199" b="true">
                <a:solidFill>
                  <a:srgbClr val="3A322F"/>
                </a:solidFill>
                <a:latin typeface="Montserrat Bold"/>
                <a:ea typeface="Montserrat Bold"/>
                <a:cs typeface="Montserrat Bold"/>
                <a:sym typeface="Montserrat Bold"/>
              </a:rPr>
              <a:t>About the company :</a:t>
            </a:r>
          </a:p>
        </p:txBody>
      </p:sp>
      <p:sp>
        <p:nvSpPr>
          <p:cNvPr name="TextBox 12" id="12"/>
          <p:cNvSpPr txBox="true"/>
          <p:nvPr/>
        </p:nvSpPr>
        <p:spPr>
          <a:xfrm rot="0">
            <a:off x="10945546" y="4784327"/>
            <a:ext cx="6758314" cy="1544320"/>
          </a:xfrm>
          <a:prstGeom prst="rect">
            <a:avLst/>
          </a:prstGeom>
        </p:spPr>
        <p:txBody>
          <a:bodyPr anchor="t" rtlCol="false" tIns="0" lIns="0" bIns="0" rIns="0">
            <a:spAutoFit/>
          </a:bodyPr>
          <a:lstStyle/>
          <a:p>
            <a:pPr algn="l">
              <a:lnSpc>
                <a:spcPts val="3079"/>
              </a:lnSpc>
            </a:pPr>
            <a:r>
              <a:rPr lang="en-US" sz="2199">
                <a:solidFill>
                  <a:srgbClr val="000000"/>
                </a:solidFill>
                <a:latin typeface="Montserrat"/>
                <a:ea typeface="Montserrat"/>
                <a:cs typeface="Montserrat"/>
                <a:sym typeface="Montserrat"/>
              </a:rPr>
              <a:t>The factory named Mahalakshmi Milk procurement was chosen for the purpose of data analysis and a data of 8 months was collected. .</a:t>
            </a:r>
          </a:p>
        </p:txBody>
      </p:sp>
      <p:sp>
        <p:nvSpPr>
          <p:cNvPr name="TextBox 13" id="13"/>
          <p:cNvSpPr txBox="true"/>
          <p:nvPr/>
        </p:nvSpPr>
        <p:spPr>
          <a:xfrm rot="0">
            <a:off x="10915925" y="7388493"/>
            <a:ext cx="6321159" cy="1934845"/>
          </a:xfrm>
          <a:prstGeom prst="rect">
            <a:avLst/>
          </a:prstGeom>
        </p:spPr>
        <p:txBody>
          <a:bodyPr anchor="t" rtlCol="false" tIns="0" lIns="0" bIns="0" rIns="0">
            <a:spAutoFit/>
          </a:bodyPr>
          <a:lstStyle/>
          <a:p>
            <a:pPr algn="l">
              <a:lnSpc>
                <a:spcPts val="3079"/>
              </a:lnSpc>
            </a:pPr>
            <a:r>
              <a:rPr lang="en-US" sz="2199">
                <a:solidFill>
                  <a:srgbClr val="000000"/>
                </a:solidFill>
                <a:latin typeface="Montserrat"/>
                <a:ea typeface="Montserrat"/>
                <a:cs typeface="Montserrat"/>
                <a:sym typeface="Montserrat"/>
              </a:rPr>
              <a:t>Objective of the project was to identify the business problems and find a way out to solve those problems to help the shop owner run the business in a better way.</a:t>
            </a:r>
          </a:p>
          <a:p>
            <a:pPr algn="l">
              <a:lnSpc>
                <a:spcPts val="3079"/>
              </a:lnSpc>
            </a:pPr>
          </a:p>
        </p:txBody>
      </p:sp>
      <p:sp>
        <p:nvSpPr>
          <p:cNvPr name="TextBox 14" id="14"/>
          <p:cNvSpPr txBox="true"/>
          <p:nvPr/>
        </p:nvSpPr>
        <p:spPr>
          <a:xfrm rot="0">
            <a:off x="10915925" y="1505187"/>
            <a:ext cx="6787935" cy="2715895"/>
          </a:xfrm>
          <a:prstGeom prst="rect">
            <a:avLst/>
          </a:prstGeom>
        </p:spPr>
        <p:txBody>
          <a:bodyPr anchor="t" rtlCol="false" tIns="0" lIns="0" bIns="0" rIns="0">
            <a:spAutoFit/>
          </a:bodyPr>
          <a:lstStyle/>
          <a:p>
            <a:pPr algn="l">
              <a:lnSpc>
                <a:spcPts val="3079"/>
              </a:lnSpc>
            </a:pPr>
            <a:r>
              <a:rPr lang="en-US" sz="2199">
                <a:solidFill>
                  <a:srgbClr val="000000"/>
                </a:solidFill>
                <a:latin typeface="Montserrat"/>
                <a:ea typeface="Montserrat"/>
                <a:cs typeface="Montserrat"/>
                <a:sym typeface="Montserrat"/>
              </a:rPr>
              <a:t>The company was found with intention to provide good quality of milk and milk products to people.</a:t>
            </a:r>
          </a:p>
          <a:p>
            <a:pPr algn="l">
              <a:lnSpc>
                <a:spcPts val="3079"/>
              </a:lnSpc>
            </a:pPr>
            <a:r>
              <a:rPr lang="en-US" sz="2199">
                <a:solidFill>
                  <a:srgbClr val="000000"/>
                </a:solidFill>
                <a:latin typeface="Montserrat"/>
                <a:ea typeface="Montserrat"/>
                <a:cs typeface="Montserrat"/>
                <a:sym typeface="Montserrat"/>
              </a:rPr>
              <a:t>located at Maliwadgaon, Taluka Gangapur, District Aurangabad (Chh Sambhajinagar), Maharashtra.</a:t>
            </a:r>
          </a:p>
          <a:p>
            <a:pPr algn="l">
              <a:lnSpc>
                <a:spcPts val="3079"/>
              </a:lnSpc>
            </a:pPr>
          </a:p>
        </p:txBody>
      </p:sp>
      <p:sp>
        <p:nvSpPr>
          <p:cNvPr name="TextBox 15" id="15"/>
          <p:cNvSpPr txBox="true"/>
          <p:nvPr/>
        </p:nvSpPr>
        <p:spPr>
          <a:xfrm rot="0">
            <a:off x="2062822" y="172954"/>
            <a:ext cx="9994886" cy="3548836"/>
          </a:xfrm>
          <a:prstGeom prst="rect">
            <a:avLst/>
          </a:prstGeom>
        </p:spPr>
        <p:txBody>
          <a:bodyPr anchor="t" rtlCol="false" tIns="0" lIns="0" bIns="0" rIns="0">
            <a:spAutoFit/>
          </a:bodyPr>
          <a:lstStyle/>
          <a:p>
            <a:pPr algn="l">
              <a:lnSpc>
                <a:spcPts val="12372"/>
              </a:lnSpc>
            </a:pPr>
            <a:r>
              <a:rPr lang="en-US" sz="8837">
                <a:solidFill>
                  <a:srgbClr val="FFFFFF"/>
                </a:solidFill>
                <a:latin typeface="Bebas Neue Cyrillic"/>
                <a:ea typeface="Bebas Neue Cyrillic"/>
                <a:cs typeface="Bebas Neue Cyrillic"/>
                <a:sym typeface="Bebas Neue Cyrillic"/>
              </a:rPr>
              <a:t>ABOUT THE PROJECT</a:t>
            </a:r>
          </a:p>
          <a:p>
            <a:pPr algn="l">
              <a:lnSpc>
                <a:spcPts val="1641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4670" y="8828847"/>
            <a:ext cx="18497340" cy="1565728"/>
            <a:chOff x="0" y="0"/>
            <a:chExt cx="5010866" cy="424150"/>
          </a:xfrm>
        </p:grpSpPr>
        <p:sp>
          <p:nvSpPr>
            <p:cNvPr name="Freeform 3" id="3"/>
            <p:cNvSpPr/>
            <p:nvPr/>
          </p:nvSpPr>
          <p:spPr>
            <a:xfrm flipH="false" flipV="false" rot="0">
              <a:off x="0" y="0"/>
              <a:ext cx="5010865" cy="424150"/>
            </a:xfrm>
            <a:custGeom>
              <a:avLst/>
              <a:gdLst/>
              <a:ahLst/>
              <a:cxnLst/>
              <a:rect r="r" b="b" t="t" l="l"/>
              <a:pathLst>
                <a:path h="424150" w="5010865">
                  <a:moveTo>
                    <a:pt x="0" y="0"/>
                  </a:moveTo>
                  <a:lnTo>
                    <a:pt x="5010865" y="0"/>
                  </a:lnTo>
                  <a:lnTo>
                    <a:pt x="5010865" y="424150"/>
                  </a:lnTo>
                  <a:lnTo>
                    <a:pt x="0" y="424150"/>
                  </a:lnTo>
                  <a:close/>
                </a:path>
              </a:pathLst>
            </a:custGeom>
            <a:solidFill>
              <a:srgbClr val="FFFFFF"/>
            </a:solidFill>
          </p:spPr>
        </p:sp>
        <p:sp>
          <p:nvSpPr>
            <p:cNvPr name="TextBox 4" id="4"/>
            <p:cNvSpPr txBox="true"/>
            <p:nvPr/>
          </p:nvSpPr>
          <p:spPr>
            <a:xfrm>
              <a:off x="0" y="-38100"/>
              <a:ext cx="5010866" cy="462250"/>
            </a:xfrm>
            <a:prstGeom prst="rect">
              <a:avLst/>
            </a:prstGeom>
          </p:spPr>
          <p:txBody>
            <a:bodyPr anchor="ctr" rtlCol="false" tIns="50800" lIns="50800" bIns="50800" rIns="50800"/>
            <a:lstStyle/>
            <a:p>
              <a:pPr algn="ctr">
                <a:lnSpc>
                  <a:spcPts val="3397"/>
                </a:lnSpc>
              </a:pPr>
            </a:p>
          </p:txBody>
        </p:sp>
      </p:grpSp>
      <p:grpSp>
        <p:nvGrpSpPr>
          <p:cNvPr name="Group 5" id="5"/>
          <p:cNvGrpSpPr/>
          <p:nvPr/>
        </p:nvGrpSpPr>
        <p:grpSpPr>
          <a:xfrm rot="0">
            <a:off x="16342682" y="-357410"/>
            <a:ext cx="2049988" cy="1386110"/>
            <a:chOff x="0" y="0"/>
            <a:chExt cx="555335" cy="375493"/>
          </a:xfrm>
        </p:grpSpPr>
        <p:sp>
          <p:nvSpPr>
            <p:cNvPr name="Freeform 6" id="6"/>
            <p:cNvSpPr/>
            <p:nvPr/>
          </p:nvSpPr>
          <p:spPr>
            <a:xfrm flipH="false" flipV="false" rot="0">
              <a:off x="0" y="0"/>
              <a:ext cx="555335" cy="375493"/>
            </a:xfrm>
            <a:custGeom>
              <a:avLst/>
              <a:gdLst/>
              <a:ahLst/>
              <a:cxnLst/>
              <a:rect r="r" b="b" t="t" l="l"/>
              <a:pathLst>
                <a:path h="375493" w="555335">
                  <a:moveTo>
                    <a:pt x="0" y="0"/>
                  </a:moveTo>
                  <a:lnTo>
                    <a:pt x="555335" y="0"/>
                  </a:lnTo>
                  <a:lnTo>
                    <a:pt x="555335" y="375493"/>
                  </a:lnTo>
                  <a:lnTo>
                    <a:pt x="0" y="375493"/>
                  </a:lnTo>
                  <a:close/>
                </a:path>
              </a:pathLst>
            </a:custGeom>
            <a:solidFill>
              <a:srgbClr val="FFFFFF"/>
            </a:solidFill>
          </p:spPr>
        </p:sp>
        <p:sp>
          <p:nvSpPr>
            <p:cNvPr name="TextBox 7" id="7"/>
            <p:cNvSpPr txBox="true"/>
            <p:nvPr/>
          </p:nvSpPr>
          <p:spPr>
            <a:xfrm>
              <a:off x="0" y="-38100"/>
              <a:ext cx="555335" cy="413593"/>
            </a:xfrm>
            <a:prstGeom prst="rect">
              <a:avLst/>
            </a:prstGeom>
          </p:spPr>
          <p:txBody>
            <a:bodyPr anchor="ctr" rtlCol="false" tIns="50800" lIns="50800" bIns="50800" rIns="50800"/>
            <a:lstStyle/>
            <a:p>
              <a:pPr algn="ctr">
                <a:lnSpc>
                  <a:spcPts val="3397"/>
                </a:lnSpc>
              </a:pPr>
            </a:p>
          </p:txBody>
        </p:sp>
      </p:grpSp>
      <p:sp>
        <p:nvSpPr>
          <p:cNvPr name="Freeform 8" id="8"/>
          <p:cNvSpPr/>
          <p:nvPr/>
        </p:nvSpPr>
        <p:spPr>
          <a:xfrm flipH="false" flipV="false" rot="0">
            <a:off x="0" y="4031482"/>
            <a:ext cx="7351967" cy="4478026"/>
          </a:xfrm>
          <a:custGeom>
            <a:avLst/>
            <a:gdLst/>
            <a:ahLst/>
            <a:cxnLst/>
            <a:rect r="r" b="b" t="t" l="l"/>
            <a:pathLst>
              <a:path h="4478026" w="7351967">
                <a:moveTo>
                  <a:pt x="0" y="0"/>
                </a:moveTo>
                <a:lnTo>
                  <a:pt x="7351967" y="0"/>
                </a:lnTo>
                <a:lnTo>
                  <a:pt x="7351967" y="4478026"/>
                </a:lnTo>
                <a:lnTo>
                  <a:pt x="0" y="4478026"/>
                </a:lnTo>
                <a:lnTo>
                  <a:pt x="0" y="0"/>
                </a:lnTo>
                <a:close/>
              </a:path>
            </a:pathLst>
          </a:custGeom>
          <a:blipFill>
            <a:blip r:embed="rId2"/>
            <a:stretch>
              <a:fillRect l="-2735" t="0" r="-2735" b="0"/>
            </a:stretch>
          </a:blipFill>
        </p:spPr>
      </p:sp>
      <p:sp>
        <p:nvSpPr>
          <p:cNvPr name="TextBox 9" id="9"/>
          <p:cNvSpPr txBox="true"/>
          <p:nvPr/>
        </p:nvSpPr>
        <p:spPr>
          <a:xfrm rot="0">
            <a:off x="7599578" y="859974"/>
            <a:ext cx="7671872" cy="1078960"/>
          </a:xfrm>
          <a:prstGeom prst="rect">
            <a:avLst/>
          </a:prstGeom>
        </p:spPr>
        <p:txBody>
          <a:bodyPr anchor="t" rtlCol="false" tIns="0" lIns="0" bIns="0" rIns="0">
            <a:spAutoFit/>
          </a:bodyPr>
          <a:lstStyle/>
          <a:p>
            <a:pPr algn="l">
              <a:lnSpc>
                <a:spcPts val="7978"/>
              </a:lnSpc>
            </a:pPr>
            <a:r>
              <a:rPr lang="en-US" sz="7978">
                <a:solidFill>
                  <a:srgbClr val="FFFFFF"/>
                </a:solidFill>
                <a:latin typeface="Bebas Neue Cyrillic"/>
                <a:ea typeface="Bebas Neue Cyrillic"/>
                <a:cs typeface="Bebas Neue Cyrillic"/>
                <a:sym typeface="Bebas Neue Cyrillic"/>
              </a:rPr>
              <a:t>PROBLEM   STATEMENTS</a:t>
            </a:r>
          </a:p>
        </p:txBody>
      </p:sp>
      <p:sp>
        <p:nvSpPr>
          <p:cNvPr name="TextBox 10" id="10"/>
          <p:cNvSpPr txBox="true"/>
          <p:nvPr/>
        </p:nvSpPr>
        <p:spPr>
          <a:xfrm rot="0">
            <a:off x="7707954" y="1881783"/>
            <a:ext cx="9659722" cy="5499100"/>
          </a:xfrm>
          <a:prstGeom prst="rect">
            <a:avLst/>
          </a:prstGeom>
        </p:spPr>
        <p:txBody>
          <a:bodyPr anchor="t" rtlCol="false" tIns="0" lIns="0" bIns="0" rIns="0">
            <a:spAutoFit/>
          </a:bodyPr>
          <a:lstStyle/>
          <a:p>
            <a:pPr algn="l">
              <a:lnSpc>
                <a:spcPts val="4200"/>
              </a:lnSpc>
            </a:pPr>
            <a:r>
              <a:rPr lang="en-US" sz="3000" b="true">
                <a:solidFill>
                  <a:srgbClr val="FFFFFF"/>
                </a:solidFill>
                <a:latin typeface="Montserrat Bold"/>
                <a:ea typeface="Montserrat Bold"/>
                <a:cs typeface="Montserrat Bold"/>
                <a:sym typeface="Montserrat Bold"/>
              </a:rPr>
              <a:t>• Milk Procurement Challenges :</a:t>
            </a:r>
            <a:r>
              <a:rPr lang="en-US" sz="3000">
                <a:solidFill>
                  <a:srgbClr val="FFFFFF"/>
                </a:solidFill>
                <a:latin typeface="Montserrat"/>
                <a:ea typeface="Montserrat"/>
                <a:cs typeface="Montserrat"/>
                <a:sym typeface="Montserrat"/>
              </a:rPr>
              <a:t> Low milk collection.</a:t>
            </a:r>
          </a:p>
          <a:p>
            <a:pPr algn="l">
              <a:lnSpc>
                <a:spcPts val="4200"/>
              </a:lnSpc>
            </a:pPr>
          </a:p>
          <a:p>
            <a:pPr algn="l">
              <a:lnSpc>
                <a:spcPts val="4200"/>
              </a:lnSpc>
            </a:pPr>
            <a:r>
              <a:rPr lang="en-US" sz="3000" b="true">
                <a:solidFill>
                  <a:srgbClr val="FFFFFF"/>
                </a:solidFill>
                <a:latin typeface="Montserrat Bold"/>
                <a:ea typeface="Montserrat Bold"/>
                <a:cs typeface="Montserrat Bold"/>
                <a:sym typeface="Montserrat Bold"/>
              </a:rPr>
              <a:t>• Sales Challenges : </a:t>
            </a:r>
            <a:r>
              <a:rPr lang="en-US" sz="3000">
                <a:solidFill>
                  <a:srgbClr val="FFFFFF"/>
                </a:solidFill>
                <a:latin typeface="Montserrat"/>
                <a:ea typeface="Montserrat"/>
                <a:cs typeface="Montserrat"/>
                <a:sym typeface="Montserrat"/>
              </a:rPr>
              <a:t>Low product sales</a:t>
            </a:r>
            <a:r>
              <a:rPr lang="en-US" sz="3000" b="true">
                <a:solidFill>
                  <a:srgbClr val="FFFFFF"/>
                </a:solidFill>
                <a:latin typeface="Montserrat Bold"/>
                <a:ea typeface="Montserrat Bold"/>
                <a:cs typeface="Montserrat Bold"/>
                <a:sym typeface="Montserrat Bold"/>
              </a:rPr>
              <a:t>.</a:t>
            </a:r>
          </a:p>
          <a:p>
            <a:pPr algn="l">
              <a:lnSpc>
                <a:spcPts val="4200"/>
              </a:lnSpc>
            </a:pPr>
          </a:p>
          <a:p>
            <a:pPr algn="l">
              <a:lnSpc>
                <a:spcPts val="4200"/>
              </a:lnSpc>
            </a:pPr>
            <a:r>
              <a:rPr lang="en-US" sz="3000" b="true">
                <a:solidFill>
                  <a:srgbClr val="FFFFFF"/>
                </a:solidFill>
                <a:latin typeface="Montserrat Bold"/>
                <a:ea typeface="Montserrat Bold"/>
                <a:cs typeface="Montserrat Bold"/>
                <a:sym typeface="Montserrat Bold"/>
              </a:rPr>
              <a:t>• Inefficient Milk Utilization : </a:t>
            </a:r>
            <a:r>
              <a:rPr lang="en-US" sz="3000">
                <a:solidFill>
                  <a:srgbClr val="FFFFFF"/>
                </a:solidFill>
                <a:latin typeface="Montserrat"/>
                <a:ea typeface="Montserrat"/>
                <a:cs typeface="Montserrat"/>
                <a:sym typeface="Montserrat"/>
              </a:rPr>
              <a:t>Excess cream wastage.</a:t>
            </a:r>
          </a:p>
          <a:p>
            <a:pPr algn="l">
              <a:lnSpc>
                <a:spcPts val="4200"/>
              </a:lnSpc>
            </a:pPr>
          </a:p>
          <a:p>
            <a:pPr algn="l">
              <a:lnSpc>
                <a:spcPts val="4200"/>
              </a:lnSpc>
            </a:pPr>
            <a:r>
              <a:rPr lang="en-US" sz="3000" b="true">
                <a:solidFill>
                  <a:srgbClr val="FFFFFF"/>
                </a:solidFill>
                <a:latin typeface="Montserrat Bold"/>
                <a:ea typeface="Montserrat Bold"/>
                <a:cs typeface="Montserrat Bold"/>
                <a:sym typeface="Montserrat Bold"/>
              </a:rPr>
              <a:t>• Profitability Challenges : </a:t>
            </a:r>
            <a:r>
              <a:rPr lang="en-US" sz="3000">
                <a:solidFill>
                  <a:srgbClr val="FFFFFF"/>
                </a:solidFill>
                <a:latin typeface="Montserrat"/>
                <a:ea typeface="Montserrat"/>
                <a:cs typeface="Montserrat"/>
                <a:sym typeface="Montserrat"/>
              </a:rPr>
              <a:t>Low profit margins</a:t>
            </a:r>
            <a:r>
              <a:rPr lang="en-US" sz="3000" b="true">
                <a:solidFill>
                  <a:srgbClr val="FFFFFF"/>
                </a:solidFill>
                <a:latin typeface="Montserrat Bold"/>
                <a:ea typeface="Montserrat Bold"/>
                <a:cs typeface="Montserrat Bold"/>
                <a:sym typeface="Montserrat Bold"/>
              </a:rPr>
              <a:t>.</a:t>
            </a:r>
          </a:p>
          <a:p>
            <a:pPr algn="l">
              <a:lnSpc>
                <a:spcPts val="2799"/>
              </a:lnSpc>
            </a:pPr>
          </a:p>
          <a:p>
            <a:pPr algn="l">
              <a:lnSpc>
                <a:spcPts val="27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897714" y="-237975"/>
            <a:ext cx="12623057" cy="10635944"/>
            <a:chOff x="0" y="0"/>
            <a:chExt cx="3419543" cy="2881241"/>
          </a:xfrm>
        </p:grpSpPr>
        <p:sp>
          <p:nvSpPr>
            <p:cNvPr name="Freeform 3" id="3"/>
            <p:cNvSpPr/>
            <p:nvPr/>
          </p:nvSpPr>
          <p:spPr>
            <a:xfrm flipH="false" flipV="false" rot="0">
              <a:off x="0" y="0"/>
              <a:ext cx="3419543" cy="2881241"/>
            </a:xfrm>
            <a:custGeom>
              <a:avLst/>
              <a:gdLst/>
              <a:ahLst/>
              <a:cxnLst/>
              <a:rect r="r" b="b" t="t" l="l"/>
              <a:pathLst>
                <a:path h="2881241" w="3419543">
                  <a:moveTo>
                    <a:pt x="0" y="0"/>
                  </a:moveTo>
                  <a:lnTo>
                    <a:pt x="3419543" y="0"/>
                  </a:lnTo>
                  <a:lnTo>
                    <a:pt x="3419543" y="2881241"/>
                  </a:lnTo>
                  <a:lnTo>
                    <a:pt x="0" y="2881241"/>
                  </a:lnTo>
                  <a:close/>
                </a:path>
              </a:pathLst>
            </a:custGeom>
            <a:solidFill>
              <a:srgbClr val="FFFFFF"/>
            </a:solidFill>
          </p:spPr>
        </p:sp>
        <p:sp>
          <p:nvSpPr>
            <p:cNvPr name="TextBox 4" id="4"/>
            <p:cNvSpPr txBox="true"/>
            <p:nvPr/>
          </p:nvSpPr>
          <p:spPr>
            <a:xfrm>
              <a:off x="0" y="-38100"/>
              <a:ext cx="3419543" cy="2919341"/>
            </a:xfrm>
            <a:prstGeom prst="rect">
              <a:avLst/>
            </a:prstGeom>
          </p:spPr>
          <p:txBody>
            <a:bodyPr anchor="ctr" rtlCol="false" tIns="50800" lIns="50800" bIns="50800" rIns="50800"/>
            <a:lstStyle/>
            <a:p>
              <a:pPr algn="ctr">
                <a:lnSpc>
                  <a:spcPts val="3397"/>
                </a:lnSpc>
              </a:pPr>
            </a:p>
          </p:txBody>
        </p:sp>
      </p:grpSp>
      <p:sp>
        <p:nvSpPr>
          <p:cNvPr name="TextBox 5" id="5"/>
          <p:cNvSpPr txBox="true"/>
          <p:nvPr/>
        </p:nvSpPr>
        <p:spPr>
          <a:xfrm rot="0">
            <a:off x="6705683" y="693420"/>
            <a:ext cx="10991199" cy="8711395"/>
          </a:xfrm>
          <a:prstGeom prst="rect">
            <a:avLst/>
          </a:prstGeom>
        </p:spPr>
        <p:txBody>
          <a:bodyPr anchor="t" rtlCol="false" tIns="0" lIns="0" bIns="0" rIns="0">
            <a:spAutoFit/>
          </a:bodyPr>
          <a:lstStyle/>
          <a:p>
            <a:pPr algn="l">
              <a:lnSpc>
                <a:spcPts val="4454"/>
              </a:lnSpc>
            </a:pPr>
            <a:r>
              <a:rPr lang="en-US" sz="3181" b="true">
                <a:solidFill>
                  <a:srgbClr val="3A322F"/>
                </a:solidFill>
                <a:latin typeface="Montserrat Bold"/>
                <a:ea typeface="Montserrat Bold"/>
                <a:cs typeface="Montserrat Bold"/>
                <a:sym typeface="Montserrat Bold"/>
              </a:rPr>
              <a:t>Problem-Solving Approach for MilkyWay Insights :</a:t>
            </a:r>
          </a:p>
          <a:p>
            <a:pPr algn="l">
              <a:lnSpc>
                <a:spcPts val="3334"/>
              </a:lnSpc>
            </a:pPr>
          </a:p>
          <a:p>
            <a:pPr algn="l" marL="514209" indent="-257105" lvl="1">
              <a:lnSpc>
                <a:spcPts val="3334"/>
              </a:lnSpc>
              <a:buAutoNum type="arabicPeriod" startAt="1"/>
            </a:pPr>
            <a:r>
              <a:rPr lang="en-US" b="true" sz="2381">
                <a:solidFill>
                  <a:srgbClr val="3A322F"/>
                </a:solidFill>
                <a:latin typeface="Montserrat Bold"/>
                <a:ea typeface="Montserrat Bold"/>
                <a:cs typeface="Montserrat Bold"/>
                <a:sym typeface="Montserrat Bold"/>
              </a:rPr>
              <a:t>Problem Identification</a:t>
            </a:r>
          </a:p>
          <a:p>
            <a:pPr algn="l" marL="1075163" indent="-358388" lvl="2">
              <a:lnSpc>
                <a:spcPts val="3485"/>
              </a:lnSpc>
              <a:buFont typeface="Arial"/>
              <a:buChar char="⚬"/>
            </a:pPr>
            <a:r>
              <a:rPr lang="en-US" sz="2489">
                <a:solidFill>
                  <a:srgbClr val="3A322F"/>
                </a:solidFill>
                <a:latin typeface="Montserrat"/>
                <a:ea typeface="Montserrat"/>
                <a:cs typeface="Montserrat"/>
                <a:sym typeface="Montserrat"/>
              </a:rPr>
              <a:t>Milk Procurement, Sales, Utilization, and Profitability Challenges.</a:t>
            </a:r>
          </a:p>
          <a:p>
            <a:pPr algn="l" marL="514209" indent="-257105" lvl="1">
              <a:lnSpc>
                <a:spcPts val="3334"/>
              </a:lnSpc>
              <a:buAutoNum type="arabicPeriod" startAt="1"/>
            </a:pPr>
            <a:r>
              <a:rPr lang="en-US" b="true" sz="2381">
                <a:solidFill>
                  <a:srgbClr val="3A322F"/>
                </a:solidFill>
                <a:latin typeface="Montserrat Bold"/>
                <a:ea typeface="Montserrat Bold"/>
                <a:cs typeface="Montserrat Bold"/>
                <a:sym typeface="Montserrat Bold"/>
              </a:rPr>
              <a:t>Data Collection and Understanding</a:t>
            </a:r>
          </a:p>
          <a:p>
            <a:pPr algn="l" marL="1075163" indent="-358388" lvl="2">
              <a:lnSpc>
                <a:spcPts val="3485"/>
              </a:lnSpc>
              <a:buFont typeface="Arial"/>
              <a:buChar char="⚬"/>
            </a:pPr>
            <a:r>
              <a:rPr lang="en-US" sz="2489">
                <a:solidFill>
                  <a:srgbClr val="3A322F"/>
                </a:solidFill>
                <a:latin typeface="Montserrat"/>
                <a:ea typeface="Montserrat"/>
                <a:cs typeface="Montserrat"/>
                <a:sym typeface="Montserrat"/>
              </a:rPr>
              <a:t>Factory data, surveys, market research, and case studies</a:t>
            </a:r>
            <a:r>
              <a:rPr lang="en-US" b="true" sz="2489">
                <a:solidFill>
                  <a:srgbClr val="3A322F"/>
                </a:solidFill>
                <a:latin typeface="Montserrat Bold"/>
                <a:ea typeface="Montserrat Bold"/>
                <a:cs typeface="Montserrat Bold"/>
                <a:sym typeface="Montserrat Bold"/>
              </a:rPr>
              <a:t>.</a:t>
            </a:r>
          </a:p>
          <a:p>
            <a:pPr algn="l" marL="514209" indent="-257105" lvl="1">
              <a:lnSpc>
                <a:spcPts val="3334"/>
              </a:lnSpc>
              <a:buAutoNum type="arabicPeriod" startAt="1"/>
            </a:pPr>
            <a:r>
              <a:rPr lang="en-US" b="true" sz="2381">
                <a:solidFill>
                  <a:srgbClr val="3A322F"/>
                </a:solidFill>
                <a:latin typeface="Montserrat Bold"/>
                <a:ea typeface="Montserrat Bold"/>
                <a:cs typeface="Montserrat Bold"/>
                <a:sym typeface="Montserrat Bold"/>
              </a:rPr>
              <a:t>Data Cleaning and Preparation</a:t>
            </a:r>
          </a:p>
          <a:p>
            <a:pPr algn="l" marL="1075163" indent="-358388" lvl="2">
              <a:lnSpc>
                <a:spcPts val="3485"/>
              </a:lnSpc>
              <a:buFont typeface="Arial"/>
              <a:buChar char="⚬"/>
            </a:pPr>
            <a:r>
              <a:rPr lang="en-US" sz="2489">
                <a:solidFill>
                  <a:srgbClr val="3A322F"/>
                </a:solidFill>
                <a:latin typeface="Montserrat"/>
                <a:ea typeface="Montserrat"/>
                <a:cs typeface="Montserrat"/>
                <a:sym typeface="Montserrat"/>
              </a:rPr>
              <a:t>Cleaned, validated, and visualized data using Excel.</a:t>
            </a:r>
          </a:p>
          <a:p>
            <a:pPr algn="l" marL="514209" indent="-257105" lvl="1">
              <a:lnSpc>
                <a:spcPts val="3334"/>
              </a:lnSpc>
              <a:buAutoNum type="arabicPeriod" startAt="1"/>
            </a:pPr>
            <a:r>
              <a:rPr lang="en-US" b="true" sz="2381">
                <a:solidFill>
                  <a:srgbClr val="3A322F"/>
                </a:solidFill>
                <a:latin typeface="Montserrat Bold"/>
                <a:ea typeface="Montserrat Bold"/>
                <a:cs typeface="Montserrat Bold"/>
                <a:sym typeface="Montserrat Bold"/>
              </a:rPr>
              <a:t>Analysis and Diagnosis</a:t>
            </a:r>
          </a:p>
          <a:p>
            <a:pPr algn="l" marL="1075163" indent="-358388" lvl="2">
              <a:lnSpc>
                <a:spcPts val="3485"/>
              </a:lnSpc>
              <a:buFont typeface="Arial"/>
              <a:buChar char="⚬"/>
            </a:pPr>
            <a:r>
              <a:rPr lang="en-US" sz="2489">
                <a:solidFill>
                  <a:srgbClr val="3A322F"/>
                </a:solidFill>
                <a:latin typeface="Montserrat"/>
                <a:ea typeface="Montserrat"/>
                <a:cs typeface="Montserrat"/>
                <a:sym typeface="Montserrat"/>
              </a:rPr>
              <a:t>Descriptive, Diagnostic, Predictive, and Prescriptive Analysis</a:t>
            </a:r>
            <a:r>
              <a:rPr lang="en-US" b="true" sz="2489">
                <a:solidFill>
                  <a:srgbClr val="3A322F"/>
                </a:solidFill>
                <a:latin typeface="Montserrat Bold"/>
                <a:ea typeface="Montserrat Bold"/>
                <a:cs typeface="Montserrat Bold"/>
                <a:sym typeface="Montserrat Bold"/>
              </a:rPr>
              <a:t>.</a:t>
            </a:r>
          </a:p>
          <a:p>
            <a:pPr algn="l" marL="514209" indent="-257105" lvl="1">
              <a:lnSpc>
                <a:spcPts val="3334"/>
              </a:lnSpc>
              <a:buAutoNum type="arabicPeriod" startAt="1"/>
            </a:pPr>
            <a:r>
              <a:rPr lang="en-US" b="true" sz="2381">
                <a:solidFill>
                  <a:srgbClr val="3A322F"/>
                </a:solidFill>
                <a:latin typeface="Montserrat Bold"/>
                <a:ea typeface="Montserrat Bold"/>
                <a:cs typeface="Montserrat Bold"/>
                <a:sym typeface="Montserrat Bold"/>
              </a:rPr>
              <a:t>Solution Formulation</a:t>
            </a:r>
          </a:p>
          <a:p>
            <a:pPr algn="l" marL="1075163" indent="-358388" lvl="2">
              <a:lnSpc>
                <a:spcPts val="3485"/>
              </a:lnSpc>
              <a:buFont typeface="Arial"/>
              <a:buChar char="⚬"/>
            </a:pPr>
            <a:r>
              <a:rPr lang="en-US" sz="2489">
                <a:solidFill>
                  <a:srgbClr val="3A322F"/>
                </a:solidFill>
                <a:latin typeface="Montserrat"/>
                <a:ea typeface="Montserrat"/>
                <a:cs typeface="Montserrat"/>
                <a:sym typeface="Montserrat"/>
              </a:rPr>
              <a:t>BMC Implementation, Product Diversification, Seasonal Production Strategy, and Sales Optimization.</a:t>
            </a:r>
          </a:p>
          <a:p>
            <a:pPr algn="l" marL="514209" indent="-257105" lvl="1">
              <a:lnSpc>
                <a:spcPts val="3334"/>
              </a:lnSpc>
              <a:buAutoNum type="arabicPeriod" startAt="1"/>
            </a:pPr>
            <a:r>
              <a:rPr lang="en-US" b="true" sz="2381">
                <a:solidFill>
                  <a:srgbClr val="3A322F"/>
                </a:solidFill>
                <a:latin typeface="Montserrat Bold"/>
                <a:ea typeface="Montserrat Bold"/>
                <a:cs typeface="Montserrat Bold"/>
                <a:sym typeface="Montserrat Bold"/>
              </a:rPr>
              <a:t>Implementation and Monitoring</a:t>
            </a:r>
          </a:p>
          <a:p>
            <a:pPr algn="l" marL="1075163" indent="-358388" lvl="2">
              <a:lnSpc>
                <a:spcPts val="3485"/>
              </a:lnSpc>
              <a:buFont typeface="Arial"/>
              <a:buChar char="⚬"/>
            </a:pPr>
            <a:r>
              <a:rPr lang="en-US" sz="2489">
                <a:solidFill>
                  <a:srgbClr val="3A322F"/>
                </a:solidFill>
                <a:latin typeface="Montserrat"/>
                <a:ea typeface="Montserrat"/>
                <a:cs typeface="Montserrat"/>
                <a:sym typeface="Montserrat"/>
              </a:rPr>
              <a:t>Strategic execution, performance tracking, and adjustments.</a:t>
            </a:r>
          </a:p>
          <a:p>
            <a:pPr algn="l" marL="514209" indent="-257105" lvl="1">
              <a:lnSpc>
                <a:spcPts val="3334"/>
              </a:lnSpc>
              <a:buAutoNum type="arabicPeriod" startAt="1"/>
            </a:pPr>
            <a:r>
              <a:rPr lang="en-US" b="true" sz="2381">
                <a:solidFill>
                  <a:srgbClr val="3A322F"/>
                </a:solidFill>
                <a:latin typeface="Montserrat Bold"/>
                <a:ea typeface="Montserrat Bold"/>
                <a:cs typeface="Montserrat Bold"/>
                <a:sym typeface="Montserrat Bold"/>
              </a:rPr>
              <a:t>Evaluation and Continuous Improvement</a:t>
            </a:r>
          </a:p>
          <a:p>
            <a:pPr algn="l" marL="1075163" indent="-358388" lvl="2">
              <a:lnSpc>
                <a:spcPts val="3485"/>
              </a:lnSpc>
              <a:buFont typeface="Arial"/>
              <a:buChar char="⚬"/>
            </a:pPr>
            <a:r>
              <a:rPr lang="en-US" sz="2489">
                <a:solidFill>
                  <a:srgbClr val="3A322F"/>
                </a:solidFill>
                <a:latin typeface="Montserrat"/>
                <a:ea typeface="Montserrat"/>
                <a:cs typeface="Montserrat"/>
                <a:sym typeface="Montserrat"/>
              </a:rPr>
              <a:t>Assessed outcomes, ensured continuous monitoring, and recommended future growth strategies.</a:t>
            </a:r>
          </a:p>
          <a:p>
            <a:pPr algn="l">
              <a:lnSpc>
                <a:spcPts val="3334"/>
              </a:lnSpc>
            </a:pPr>
          </a:p>
        </p:txBody>
      </p:sp>
      <p:sp>
        <p:nvSpPr>
          <p:cNvPr name="Freeform 6" id="6"/>
          <p:cNvSpPr/>
          <p:nvPr/>
        </p:nvSpPr>
        <p:spPr>
          <a:xfrm flipH="false" flipV="false" rot="0">
            <a:off x="1757692" y="5699596"/>
            <a:ext cx="2671011" cy="4114800"/>
          </a:xfrm>
          <a:custGeom>
            <a:avLst/>
            <a:gdLst/>
            <a:ahLst/>
            <a:cxnLst/>
            <a:rect r="r" b="b" t="t" l="l"/>
            <a:pathLst>
              <a:path h="4114800" w="2671011">
                <a:moveTo>
                  <a:pt x="0" y="0"/>
                </a:moveTo>
                <a:lnTo>
                  <a:pt x="2671011" y="0"/>
                </a:lnTo>
                <a:lnTo>
                  <a:pt x="267101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01067" y="1608010"/>
            <a:ext cx="4984260" cy="4091586"/>
          </a:xfrm>
          <a:prstGeom prst="rect">
            <a:avLst/>
          </a:prstGeom>
        </p:spPr>
        <p:txBody>
          <a:bodyPr anchor="t" rtlCol="false" tIns="0" lIns="0" bIns="0" rIns="0">
            <a:spAutoFit/>
          </a:bodyPr>
          <a:lstStyle/>
          <a:p>
            <a:pPr algn="l">
              <a:lnSpc>
                <a:spcPts val="10561"/>
              </a:lnSpc>
            </a:pPr>
            <a:r>
              <a:rPr lang="en-US" sz="10561">
                <a:solidFill>
                  <a:srgbClr val="FFFFFF"/>
                </a:solidFill>
                <a:latin typeface="Bebas Neue Cyrillic"/>
                <a:ea typeface="Bebas Neue Cyrillic"/>
                <a:cs typeface="Bebas Neue Cyrillic"/>
                <a:sym typeface="Bebas Neue Cyrillic"/>
              </a:rPr>
              <a:t>PROBLEM SOLVING APPROACH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98514" y="927418"/>
            <a:ext cx="18685029" cy="8229600"/>
            <a:chOff x="0" y="0"/>
            <a:chExt cx="5061710" cy="2229370"/>
          </a:xfrm>
        </p:grpSpPr>
        <p:sp>
          <p:nvSpPr>
            <p:cNvPr name="Freeform 3" id="3"/>
            <p:cNvSpPr/>
            <p:nvPr/>
          </p:nvSpPr>
          <p:spPr>
            <a:xfrm flipH="false" flipV="false" rot="0">
              <a:off x="0" y="0"/>
              <a:ext cx="5061710" cy="2229370"/>
            </a:xfrm>
            <a:custGeom>
              <a:avLst/>
              <a:gdLst/>
              <a:ahLst/>
              <a:cxnLst/>
              <a:rect r="r" b="b" t="t" l="l"/>
              <a:pathLst>
                <a:path h="2229370" w="5061710">
                  <a:moveTo>
                    <a:pt x="0" y="0"/>
                  </a:moveTo>
                  <a:lnTo>
                    <a:pt x="5061710" y="0"/>
                  </a:lnTo>
                  <a:lnTo>
                    <a:pt x="5061710" y="2229370"/>
                  </a:lnTo>
                  <a:lnTo>
                    <a:pt x="0" y="2229370"/>
                  </a:lnTo>
                  <a:close/>
                </a:path>
              </a:pathLst>
            </a:custGeom>
            <a:solidFill>
              <a:srgbClr val="FFFFFF"/>
            </a:solidFill>
          </p:spPr>
        </p:sp>
        <p:sp>
          <p:nvSpPr>
            <p:cNvPr name="TextBox 4" id="4"/>
            <p:cNvSpPr txBox="true"/>
            <p:nvPr/>
          </p:nvSpPr>
          <p:spPr>
            <a:xfrm>
              <a:off x="0" y="-38100"/>
              <a:ext cx="5061710" cy="2267470"/>
            </a:xfrm>
            <a:prstGeom prst="rect">
              <a:avLst/>
            </a:prstGeom>
          </p:spPr>
          <p:txBody>
            <a:bodyPr anchor="ctr" rtlCol="false" tIns="50800" lIns="50800" bIns="50800" rIns="50800"/>
            <a:lstStyle/>
            <a:p>
              <a:pPr algn="ctr">
                <a:lnSpc>
                  <a:spcPts val="3397"/>
                </a:lnSpc>
              </a:pPr>
            </a:p>
          </p:txBody>
        </p:sp>
      </p:grpSp>
      <p:sp>
        <p:nvSpPr>
          <p:cNvPr name="Freeform 5" id="5"/>
          <p:cNvSpPr/>
          <p:nvPr/>
        </p:nvSpPr>
        <p:spPr>
          <a:xfrm flipH="false" flipV="false" rot="0">
            <a:off x="2555419" y="3178108"/>
            <a:ext cx="14105567" cy="589967"/>
          </a:xfrm>
          <a:custGeom>
            <a:avLst/>
            <a:gdLst/>
            <a:ahLst/>
            <a:cxnLst/>
            <a:rect r="r" b="b" t="t" l="l"/>
            <a:pathLst>
              <a:path h="589967" w="14105567">
                <a:moveTo>
                  <a:pt x="0" y="0"/>
                </a:moveTo>
                <a:lnTo>
                  <a:pt x="14105567" y="0"/>
                </a:lnTo>
                <a:lnTo>
                  <a:pt x="14105567" y="589966"/>
                </a:lnTo>
                <a:lnTo>
                  <a:pt x="0" y="589966"/>
                </a:lnTo>
                <a:lnTo>
                  <a:pt x="0" y="0"/>
                </a:lnTo>
                <a:close/>
              </a:path>
            </a:pathLst>
          </a:custGeom>
          <a:blipFill>
            <a:blip r:embed="rId2"/>
            <a:stretch>
              <a:fillRect l="0" t="0" r="0" b="0"/>
            </a:stretch>
          </a:blipFill>
        </p:spPr>
      </p:sp>
      <p:sp>
        <p:nvSpPr>
          <p:cNvPr name="Freeform 6" id="6"/>
          <p:cNvSpPr/>
          <p:nvPr/>
        </p:nvSpPr>
        <p:spPr>
          <a:xfrm flipH="false" flipV="false" rot="0">
            <a:off x="2555419" y="4046301"/>
            <a:ext cx="14105567" cy="375522"/>
          </a:xfrm>
          <a:custGeom>
            <a:avLst/>
            <a:gdLst/>
            <a:ahLst/>
            <a:cxnLst/>
            <a:rect r="r" b="b" t="t" l="l"/>
            <a:pathLst>
              <a:path h="375522" w="14105567">
                <a:moveTo>
                  <a:pt x="0" y="0"/>
                </a:moveTo>
                <a:lnTo>
                  <a:pt x="14105567" y="0"/>
                </a:lnTo>
                <a:lnTo>
                  <a:pt x="14105567" y="375521"/>
                </a:lnTo>
                <a:lnTo>
                  <a:pt x="0" y="375521"/>
                </a:lnTo>
                <a:lnTo>
                  <a:pt x="0" y="0"/>
                </a:lnTo>
                <a:close/>
              </a:path>
            </a:pathLst>
          </a:custGeom>
          <a:blipFill>
            <a:blip r:embed="rId3"/>
            <a:stretch>
              <a:fillRect l="0" t="0" r="0" b="-23419"/>
            </a:stretch>
          </a:blipFill>
        </p:spPr>
      </p:sp>
      <p:grpSp>
        <p:nvGrpSpPr>
          <p:cNvPr name="Group 7" id="7"/>
          <p:cNvGrpSpPr/>
          <p:nvPr/>
        </p:nvGrpSpPr>
        <p:grpSpPr>
          <a:xfrm rot="0">
            <a:off x="249009" y="5544186"/>
            <a:ext cx="3698337" cy="3086100"/>
            <a:chOff x="0" y="0"/>
            <a:chExt cx="974048" cy="812800"/>
          </a:xfrm>
        </p:grpSpPr>
        <p:sp>
          <p:nvSpPr>
            <p:cNvPr name="Freeform 8" id="8"/>
            <p:cNvSpPr/>
            <p:nvPr/>
          </p:nvSpPr>
          <p:spPr>
            <a:xfrm flipH="false" flipV="false" rot="0">
              <a:off x="0" y="0"/>
              <a:ext cx="974048" cy="812800"/>
            </a:xfrm>
            <a:custGeom>
              <a:avLst/>
              <a:gdLst/>
              <a:ahLst/>
              <a:cxnLst/>
              <a:rect r="r" b="b" t="t" l="l"/>
              <a:pathLst>
                <a:path h="812800" w="974048">
                  <a:moveTo>
                    <a:pt x="106761" y="0"/>
                  </a:moveTo>
                  <a:lnTo>
                    <a:pt x="867287" y="0"/>
                  </a:lnTo>
                  <a:cubicBezTo>
                    <a:pt x="926249" y="0"/>
                    <a:pt x="974048" y="47799"/>
                    <a:pt x="974048" y="106761"/>
                  </a:cubicBezTo>
                  <a:lnTo>
                    <a:pt x="974048" y="706039"/>
                  </a:lnTo>
                  <a:cubicBezTo>
                    <a:pt x="974048" y="765002"/>
                    <a:pt x="926249" y="812800"/>
                    <a:pt x="867287" y="812800"/>
                  </a:cubicBezTo>
                  <a:lnTo>
                    <a:pt x="106761" y="812800"/>
                  </a:lnTo>
                  <a:cubicBezTo>
                    <a:pt x="47799" y="812800"/>
                    <a:pt x="0" y="765002"/>
                    <a:pt x="0" y="706039"/>
                  </a:cubicBezTo>
                  <a:lnTo>
                    <a:pt x="0" y="106761"/>
                  </a:lnTo>
                  <a:cubicBezTo>
                    <a:pt x="0" y="47799"/>
                    <a:pt x="47799" y="0"/>
                    <a:pt x="106761" y="0"/>
                  </a:cubicBezTo>
                  <a:close/>
                </a:path>
              </a:pathLst>
            </a:custGeom>
            <a:solidFill>
              <a:srgbClr val="FFFFFF"/>
            </a:solidFill>
            <a:ln w="38100" cap="rnd">
              <a:solidFill>
                <a:srgbClr val="000000"/>
              </a:solidFill>
              <a:prstDash val="solid"/>
              <a:round/>
            </a:ln>
          </p:spPr>
        </p:sp>
        <p:sp>
          <p:nvSpPr>
            <p:cNvPr name="TextBox 9" id="9"/>
            <p:cNvSpPr txBox="true"/>
            <p:nvPr/>
          </p:nvSpPr>
          <p:spPr>
            <a:xfrm>
              <a:off x="0" y="-38100"/>
              <a:ext cx="974048" cy="850900"/>
            </a:xfrm>
            <a:prstGeom prst="rect">
              <a:avLst/>
            </a:prstGeom>
          </p:spPr>
          <p:txBody>
            <a:bodyPr anchor="ctr" rtlCol="false" tIns="50800" lIns="50800" bIns="50800" rIns="50800"/>
            <a:lstStyle/>
            <a:p>
              <a:pPr algn="ctr">
                <a:lnSpc>
                  <a:spcPts val="3397"/>
                </a:lnSpc>
              </a:pPr>
            </a:p>
          </p:txBody>
        </p:sp>
      </p:grpSp>
      <p:sp>
        <p:nvSpPr>
          <p:cNvPr name="TextBox 10" id="10"/>
          <p:cNvSpPr txBox="true"/>
          <p:nvPr/>
        </p:nvSpPr>
        <p:spPr>
          <a:xfrm rot="0">
            <a:off x="1792059" y="2493411"/>
            <a:ext cx="15417229" cy="1321768"/>
          </a:xfrm>
          <a:prstGeom prst="rect">
            <a:avLst/>
          </a:prstGeom>
        </p:spPr>
        <p:txBody>
          <a:bodyPr anchor="t" rtlCol="false" tIns="0" lIns="0" bIns="0" rIns="0">
            <a:spAutoFit/>
          </a:bodyPr>
          <a:lstStyle/>
          <a:p>
            <a:pPr algn="ctr">
              <a:lnSpc>
                <a:spcPts val="3564"/>
              </a:lnSpc>
              <a:spcBef>
                <a:spcPct val="0"/>
              </a:spcBef>
            </a:pPr>
            <a:r>
              <a:rPr lang="en-US" b="true" sz="2546">
                <a:solidFill>
                  <a:srgbClr val="3A322F"/>
                </a:solidFill>
                <a:latin typeface="Montserrat Bold"/>
                <a:ea typeface="Montserrat Bold"/>
                <a:cs typeface="Montserrat Bold"/>
                <a:sym typeface="Montserrat Bold"/>
              </a:rPr>
              <a:t>In workbook there are seven sheets as : </a:t>
            </a:r>
          </a:p>
          <a:p>
            <a:pPr algn="ctr">
              <a:lnSpc>
                <a:spcPts val="3564"/>
              </a:lnSpc>
              <a:spcBef>
                <a:spcPct val="0"/>
              </a:spcBef>
            </a:pPr>
          </a:p>
          <a:p>
            <a:pPr algn="ctr">
              <a:lnSpc>
                <a:spcPts val="3564"/>
              </a:lnSpc>
              <a:spcBef>
                <a:spcPct val="0"/>
              </a:spcBef>
            </a:pPr>
          </a:p>
        </p:txBody>
      </p:sp>
      <p:sp>
        <p:nvSpPr>
          <p:cNvPr name="TextBox 11" id="11"/>
          <p:cNvSpPr txBox="true"/>
          <p:nvPr/>
        </p:nvSpPr>
        <p:spPr>
          <a:xfrm rot="0">
            <a:off x="7220796" y="1302594"/>
            <a:ext cx="3523059"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3A322F"/>
                </a:solidFill>
                <a:latin typeface="Montserrat Bold"/>
                <a:ea typeface="Montserrat Bold"/>
                <a:cs typeface="Montserrat Bold"/>
                <a:sym typeface="Montserrat Bold"/>
              </a:rPr>
              <a:t>Data Analysis</a:t>
            </a:r>
          </a:p>
        </p:txBody>
      </p:sp>
      <p:sp>
        <p:nvSpPr>
          <p:cNvPr name="TextBox 12" id="12"/>
          <p:cNvSpPr txBox="true"/>
          <p:nvPr/>
        </p:nvSpPr>
        <p:spPr>
          <a:xfrm rot="0">
            <a:off x="408885" y="5872614"/>
            <a:ext cx="3085452" cy="372745"/>
          </a:xfrm>
          <a:prstGeom prst="rect">
            <a:avLst/>
          </a:prstGeom>
        </p:spPr>
        <p:txBody>
          <a:bodyPr anchor="t" rtlCol="false" tIns="0" lIns="0" bIns="0" rIns="0">
            <a:spAutoFit/>
          </a:bodyPr>
          <a:lstStyle/>
          <a:p>
            <a:pPr algn="l">
              <a:lnSpc>
                <a:spcPts val="3079"/>
              </a:lnSpc>
            </a:pPr>
            <a:r>
              <a:rPr lang="en-US" sz="2199" b="true">
                <a:solidFill>
                  <a:srgbClr val="3A322F"/>
                </a:solidFill>
                <a:latin typeface="Montserrat Bold"/>
                <a:ea typeface="Montserrat Bold"/>
                <a:cs typeface="Montserrat Bold"/>
                <a:sym typeface="Montserrat Bold"/>
              </a:rPr>
              <a:t>Collection data :</a:t>
            </a:r>
          </a:p>
        </p:txBody>
      </p:sp>
      <p:sp>
        <p:nvSpPr>
          <p:cNvPr name="TextBox 13" id="13"/>
          <p:cNvSpPr txBox="true"/>
          <p:nvPr/>
        </p:nvSpPr>
        <p:spPr>
          <a:xfrm rot="0">
            <a:off x="446416" y="6392997"/>
            <a:ext cx="3303523" cy="1544320"/>
          </a:xfrm>
          <a:prstGeom prst="rect">
            <a:avLst/>
          </a:prstGeom>
        </p:spPr>
        <p:txBody>
          <a:bodyPr anchor="t" rtlCol="false" tIns="0" lIns="0" bIns="0" rIns="0">
            <a:spAutoFit/>
          </a:bodyPr>
          <a:lstStyle/>
          <a:p>
            <a:pPr algn="l">
              <a:lnSpc>
                <a:spcPts val="3079"/>
              </a:lnSpc>
            </a:pPr>
            <a:r>
              <a:rPr lang="en-US" sz="2199">
                <a:solidFill>
                  <a:srgbClr val="000000"/>
                </a:solidFill>
                <a:latin typeface="Montserrat"/>
                <a:ea typeface="Montserrat"/>
                <a:cs typeface="Montserrat"/>
                <a:sym typeface="Montserrat"/>
              </a:rPr>
              <a:t>Collection data gives information about the amount of milk collected to the factory.</a:t>
            </a:r>
          </a:p>
        </p:txBody>
      </p:sp>
      <p:grpSp>
        <p:nvGrpSpPr>
          <p:cNvPr name="Group 14" id="14"/>
          <p:cNvGrpSpPr/>
          <p:nvPr/>
        </p:nvGrpSpPr>
        <p:grpSpPr>
          <a:xfrm rot="0">
            <a:off x="13519889" y="5608955"/>
            <a:ext cx="3689400" cy="3086100"/>
            <a:chOff x="0" y="0"/>
            <a:chExt cx="971694" cy="812800"/>
          </a:xfrm>
        </p:grpSpPr>
        <p:sp>
          <p:nvSpPr>
            <p:cNvPr name="Freeform 15" id="15"/>
            <p:cNvSpPr/>
            <p:nvPr/>
          </p:nvSpPr>
          <p:spPr>
            <a:xfrm flipH="false" flipV="false" rot="0">
              <a:off x="0" y="0"/>
              <a:ext cx="971694" cy="812800"/>
            </a:xfrm>
            <a:custGeom>
              <a:avLst/>
              <a:gdLst/>
              <a:ahLst/>
              <a:cxnLst/>
              <a:rect r="r" b="b" t="t" l="l"/>
              <a:pathLst>
                <a:path h="812800" w="971694">
                  <a:moveTo>
                    <a:pt x="107020" y="0"/>
                  </a:moveTo>
                  <a:lnTo>
                    <a:pt x="864674" y="0"/>
                  </a:lnTo>
                  <a:cubicBezTo>
                    <a:pt x="923779" y="0"/>
                    <a:pt x="971694" y="47914"/>
                    <a:pt x="971694" y="107020"/>
                  </a:cubicBezTo>
                  <a:lnTo>
                    <a:pt x="971694" y="705780"/>
                  </a:lnTo>
                  <a:cubicBezTo>
                    <a:pt x="971694" y="734164"/>
                    <a:pt x="960418" y="761385"/>
                    <a:pt x="940348" y="781455"/>
                  </a:cubicBezTo>
                  <a:cubicBezTo>
                    <a:pt x="920278" y="801525"/>
                    <a:pt x="893058" y="812800"/>
                    <a:pt x="864674" y="812800"/>
                  </a:cubicBezTo>
                  <a:lnTo>
                    <a:pt x="107020" y="812800"/>
                  </a:lnTo>
                  <a:cubicBezTo>
                    <a:pt x="78636" y="812800"/>
                    <a:pt x="51415" y="801525"/>
                    <a:pt x="31345" y="781455"/>
                  </a:cubicBezTo>
                  <a:cubicBezTo>
                    <a:pt x="11275" y="761385"/>
                    <a:pt x="0" y="734164"/>
                    <a:pt x="0" y="705780"/>
                  </a:cubicBezTo>
                  <a:lnTo>
                    <a:pt x="0" y="107020"/>
                  </a:lnTo>
                  <a:cubicBezTo>
                    <a:pt x="0" y="78636"/>
                    <a:pt x="11275" y="51415"/>
                    <a:pt x="31345" y="31345"/>
                  </a:cubicBezTo>
                  <a:cubicBezTo>
                    <a:pt x="51415" y="11275"/>
                    <a:pt x="78636" y="0"/>
                    <a:pt x="107020" y="0"/>
                  </a:cubicBezTo>
                  <a:close/>
                </a:path>
              </a:pathLst>
            </a:custGeom>
            <a:solidFill>
              <a:srgbClr val="FFFFFF"/>
            </a:solidFill>
            <a:ln w="38100" cap="rnd">
              <a:solidFill>
                <a:srgbClr val="000000"/>
              </a:solidFill>
              <a:prstDash val="solid"/>
              <a:round/>
            </a:ln>
          </p:spPr>
        </p:sp>
        <p:sp>
          <p:nvSpPr>
            <p:cNvPr name="TextBox 16" id="16"/>
            <p:cNvSpPr txBox="true"/>
            <p:nvPr/>
          </p:nvSpPr>
          <p:spPr>
            <a:xfrm>
              <a:off x="0" y="-38100"/>
              <a:ext cx="971694" cy="850900"/>
            </a:xfrm>
            <a:prstGeom prst="rect">
              <a:avLst/>
            </a:prstGeom>
          </p:spPr>
          <p:txBody>
            <a:bodyPr anchor="ctr" rtlCol="false" tIns="50800" lIns="50800" bIns="50800" rIns="50800"/>
            <a:lstStyle/>
            <a:p>
              <a:pPr algn="ctr">
                <a:lnSpc>
                  <a:spcPts val="3397"/>
                </a:lnSpc>
              </a:pPr>
            </a:p>
          </p:txBody>
        </p:sp>
      </p:grpSp>
      <p:grpSp>
        <p:nvGrpSpPr>
          <p:cNvPr name="Group 17" id="17"/>
          <p:cNvGrpSpPr/>
          <p:nvPr/>
        </p:nvGrpSpPr>
        <p:grpSpPr>
          <a:xfrm rot="0">
            <a:off x="9075831" y="5544186"/>
            <a:ext cx="3963992" cy="3086100"/>
            <a:chOff x="0" y="0"/>
            <a:chExt cx="1044014" cy="812800"/>
          </a:xfrm>
        </p:grpSpPr>
        <p:sp>
          <p:nvSpPr>
            <p:cNvPr name="Freeform 18" id="18"/>
            <p:cNvSpPr/>
            <p:nvPr/>
          </p:nvSpPr>
          <p:spPr>
            <a:xfrm flipH="false" flipV="false" rot="0">
              <a:off x="0" y="0"/>
              <a:ext cx="1044014" cy="812800"/>
            </a:xfrm>
            <a:custGeom>
              <a:avLst/>
              <a:gdLst/>
              <a:ahLst/>
              <a:cxnLst/>
              <a:rect r="r" b="b" t="t" l="l"/>
              <a:pathLst>
                <a:path h="812800" w="1044014">
                  <a:moveTo>
                    <a:pt x="99606" y="0"/>
                  </a:moveTo>
                  <a:lnTo>
                    <a:pt x="944408" y="0"/>
                  </a:lnTo>
                  <a:cubicBezTo>
                    <a:pt x="999419" y="0"/>
                    <a:pt x="1044014" y="44595"/>
                    <a:pt x="1044014" y="99606"/>
                  </a:cubicBezTo>
                  <a:lnTo>
                    <a:pt x="1044014" y="713194"/>
                  </a:lnTo>
                  <a:cubicBezTo>
                    <a:pt x="1044014" y="739611"/>
                    <a:pt x="1033520" y="764946"/>
                    <a:pt x="1014840" y="783626"/>
                  </a:cubicBezTo>
                  <a:cubicBezTo>
                    <a:pt x="996161" y="802306"/>
                    <a:pt x="970825" y="812800"/>
                    <a:pt x="944408" y="812800"/>
                  </a:cubicBezTo>
                  <a:lnTo>
                    <a:pt x="99606" y="812800"/>
                  </a:lnTo>
                  <a:cubicBezTo>
                    <a:pt x="73189" y="812800"/>
                    <a:pt x="47854" y="802306"/>
                    <a:pt x="29174" y="783626"/>
                  </a:cubicBezTo>
                  <a:cubicBezTo>
                    <a:pt x="10494" y="764946"/>
                    <a:pt x="0" y="739611"/>
                    <a:pt x="0" y="713194"/>
                  </a:cubicBezTo>
                  <a:lnTo>
                    <a:pt x="0" y="99606"/>
                  </a:lnTo>
                  <a:cubicBezTo>
                    <a:pt x="0" y="73189"/>
                    <a:pt x="10494" y="47854"/>
                    <a:pt x="29174" y="29174"/>
                  </a:cubicBezTo>
                  <a:cubicBezTo>
                    <a:pt x="47854" y="10494"/>
                    <a:pt x="73189" y="0"/>
                    <a:pt x="99606" y="0"/>
                  </a:cubicBezTo>
                  <a:close/>
                </a:path>
              </a:pathLst>
            </a:custGeom>
            <a:solidFill>
              <a:srgbClr val="FFFFFF"/>
            </a:solidFill>
            <a:ln w="38100" cap="rnd">
              <a:solidFill>
                <a:srgbClr val="000000"/>
              </a:solidFill>
              <a:prstDash val="solid"/>
              <a:round/>
            </a:ln>
          </p:spPr>
        </p:sp>
        <p:sp>
          <p:nvSpPr>
            <p:cNvPr name="TextBox 19" id="19"/>
            <p:cNvSpPr txBox="true"/>
            <p:nvPr/>
          </p:nvSpPr>
          <p:spPr>
            <a:xfrm>
              <a:off x="0" y="-38100"/>
              <a:ext cx="1044014" cy="850900"/>
            </a:xfrm>
            <a:prstGeom prst="rect">
              <a:avLst/>
            </a:prstGeom>
          </p:spPr>
          <p:txBody>
            <a:bodyPr anchor="ctr" rtlCol="false" tIns="50800" lIns="50800" bIns="50800" rIns="50800"/>
            <a:lstStyle/>
            <a:p>
              <a:pPr algn="ctr">
                <a:lnSpc>
                  <a:spcPts val="3397"/>
                </a:lnSpc>
              </a:pPr>
            </a:p>
          </p:txBody>
        </p:sp>
      </p:grpSp>
      <p:grpSp>
        <p:nvGrpSpPr>
          <p:cNvPr name="Group 20" id="20"/>
          <p:cNvGrpSpPr/>
          <p:nvPr/>
        </p:nvGrpSpPr>
        <p:grpSpPr>
          <a:xfrm rot="0">
            <a:off x="4464884" y="5544186"/>
            <a:ext cx="4093410" cy="3007043"/>
            <a:chOff x="0" y="0"/>
            <a:chExt cx="1078100" cy="791978"/>
          </a:xfrm>
        </p:grpSpPr>
        <p:sp>
          <p:nvSpPr>
            <p:cNvPr name="Freeform 21" id="21"/>
            <p:cNvSpPr/>
            <p:nvPr/>
          </p:nvSpPr>
          <p:spPr>
            <a:xfrm flipH="false" flipV="false" rot="0">
              <a:off x="0" y="0"/>
              <a:ext cx="1078100" cy="791978"/>
            </a:xfrm>
            <a:custGeom>
              <a:avLst/>
              <a:gdLst/>
              <a:ahLst/>
              <a:cxnLst/>
              <a:rect r="r" b="b" t="t" l="l"/>
              <a:pathLst>
                <a:path h="791978" w="1078100">
                  <a:moveTo>
                    <a:pt x="96457" y="0"/>
                  </a:moveTo>
                  <a:lnTo>
                    <a:pt x="981643" y="0"/>
                  </a:lnTo>
                  <a:cubicBezTo>
                    <a:pt x="1007225" y="0"/>
                    <a:pt x="1031759" y="10162"/>
                    <a:pt x="1049848" y="28252"/>
                  </a:cubicBezTo>
                  <a:cubicBezTo>
                    <a:pt x="1067937" y="46341"/>
                    <a:pt x="1078100" y="70875"/>
                    <a:pt x="1078100" y="96457"/>
                  </a:cubicBezTo>
                  <a:lnTo>
                    <a:pt x="1078100" y="695521"/>
                  </a:lnTo>
                  <a:cubicBezTo>
                    <a:pt x="1078100" y="721103"/>
                    <a:pt x="1067937" y="745638"/>
                    <a:pt x="1049848" y="763727"/>
                  </a:cubicBezTo>
                  <a:cubicBezTo>
                    <a:pt x="1031759" y="781816"/>
                    <a:pt x="1007225" y="791978"/>
                    <a:pt x="981643" y="791978"/>
                  </a:cubicBezTo>
                  <a:lnTo>
                    <a:pt x="96457" y="791978"/>
                  </a:lnTo>
                  <a:cubicBezTo>
                    <a:pt x="70875" y="791978"/>
                    <a:pt x="46341" y="781816"/>
                    <a:pt x="28252" y="763727"/>
                  </a:cubicBezTo>
                  <a:cubicBezTo>
                    <a:pt x="10162" y="745638"/>
                    <a:pt x="0" y="721103"/>
                    <a:pt x="0" y="695521"/>
                  </a:cubicBezTo>
                  <a:lnTo>
                    <a:pt x="0" y="96457"/>
                  </a:lnTo>
                  <a:cubicBezTo>
                    <a:pt x="0" y="70875"/>
                    <a:pt x="10162" y="46341"/>
                    <a:pt x="28252" y="28252"/>
                  </a:cubicBezTo>
                  <a:cubicBezTo>
                    <a:pt x="46341" y="10162"/>
                    <a:pt x="70875" y="0"/>
                    <a:pt x="96457" y="0"/>
                  </a:cubicBezTo>
                  <a:close/>
                </a:path>
              </a:pathLst>
            </a:custGeom>
            <a:solidFill>
              <a:srgbClr val="FFFFFF"/>
            </a:solidFill>
            <a:ln w="38100" cap="rnd">
              <a:solidFill>
                <a:srgbClr val="000000"/>
              </a:solidFill>
              <a:prstDash val="solid"/>
              <a:round/>
            </a:ln>
          </p:spPr>
        </p:sp>
        <p:sp>
          <p:nvSpPr>
            <p:cNvPr name="TextBox 22" id="22"/>
            <p:cNvSpPr txBox="true"/>
            <p:nvPr/>
          </p:nvSpPr>
          <p:spPr>
            <a:xfrm>
              <a:off x="0" y="-38100"/>
              <a:ext cx="1078100" cy="830078"/>
            </a:xfrm>
            <a:prstGeom prst="rect">
              <a:avLst/>
            </a:prstGeom>
          </p:spPr>
          <p:txBody>
            <a:bodyPr anchor="ctr" rtlCol="false" tIns="50800" lIns="50800" bIns="50800" rIns="50800"/>
            <a:lstStyle/>
            <a:p>
              <a:pPr algn="ctr">
                <a:lnSpc>
                  <a:spcPts val="3397"/>
                </a:lnSpc>
              </a:pPr>
            </a:p>
          </p:txBody>
        </p:sp>
      </p:grpSp>
      <p:sp>
        <p:nvSpPr>
          <p:cNvPr name="TextBox 23" id="23"/>
          <p:cNvSpPr txBox="true"/>
          <p:nvPr/>
        </p:nvSpPr>
        <p:spPr>
          <a:xfrm rot="0">
            <a:off x="4675929" y="5844675"/>
            <a:ext cx="3085452" cy="372745"/>
          </a:xfrm>
          <a:prstGeom prst="rect">
            <a:avLst/>
          </a:prstGeom>
        </p:spPr>
        <p:txBody>
          <a:bodyPr anchor="t" rtlCol="false" tIns="0" lIns="0" bIns="0" rIns="0">
            <a:spAutoFit/>
          </a:bodyPr>
          <a:lstStyle/>
          <a:p>
            <a:pPr algn="l">
              <a:lnSpc>
                <a:spcPts val="3079"/>
              </a:lnSpc>
            </a:pPr>
            <a:r>
              <a:rPr lang="en-US" sz="2199" b="true">
                <a:solidFill>
                  <a:srgbClr val="3A322F"/>
                </a:solidFill>
                <a:latin typeface="Montserrat Bold"/>
                <a:ea typeface="Montserrat Bold"/>
                <a:cs typeface="Montserrat Bold"/>
                <a:sym typeface="Montserrat Bold"/>
              </a:rPr>
              <a:t>Sales data : </a:t>
            </a:r>
          </a:p>
        </p:txBody>
      </p:sp>
      <p:sp>
        <p:nvSpPr>
          <p:cNvPr name="TextBox 24" id="24"/>
          <p:cNvSpPr txBox="true"/>
          <p:nvPr/>
        </p:nvSpPr>
        <p:spPr>
          <a:xfrm rot="0">
            <a:off x="4675929" y="6421938"/>
            <a:ext cx="3635070" cy="1422033"/>
          </a:xfrm>
          <a:prstGeom prst="rect">
            <a:avLst/>
          </a:prstGeom>
        </p:spPr>
        <p:txBody>
          <a:bodyPr anchor="t" rtlCol="false" tIns="0" lIns="0" bIns="0" rIns="0">
            <a:spAutoFit/>
          </a:bodyPr>
          <a:lstStyle/>
          <a:p>
            <a:pPr algn="l">
              <a:lnSpc>
                <a:spcPts val="2829"/>
              </a:lnSpc>
            </a:pPr>
            <a:r>
              <a:rPr lang="en-US" sz="2021">
                <a:solidFill>
                  <a:srgbClr val="3A322F"/>
                </a:solidFill>
                <a:latin typeface="Montserrat"/>
                <a:ea typeface="Montserrat"/>
                <a:cs typeface="Montserrat"/>
                <a:sym typeface="Montserrat"/>
              </a:rPr>
              <a:t>Sales data gives information about the sales done by the factory of various products produced in the factory.</a:t>
            </a:r>
          </a:p>
        </p:txBody>
      </p:sp>
      <p:sp>
        <p:nvSpPr>
          <p:cNvPr name="TextBox 25" id="25"/>
          <p:cNvSpPr txBox="true"/>
          <p:nvPr/>
        </p:nvSpPr>
        <p:spPr>
          <a:xfrm rot="0">
            <a:off x="9393596" y="5844675"/>
            <a:ext cx="3085452" cy="763270"/>
          </a:xfrm>
          <a:prstGeom prst="rect">
            <a:avLst/>
          </a:prstGeom>
        </p:spPr>
        <p:txBody>
          <a:bodyPr anchor="t" rtlCol="false" tIns="0" lIns="0" bIns="0" rIns="0">
            <a:spAutoFit/>
          </a:bodyPr>
          <a:lstStyle/>
          <a:p>
            <a:pPr algn="l">
              <a:lnSpc>
                <a:spcPts val="3079"/>
              </a:lnSpc>
            </a:pPr>
            <a:r>
              <a:rPr lang="en-US" sz="2199" b="true">
                <a:solidFill>
                  <a:srgbClr val="3A322F"/>
                </a:solidFill>
                <a:latin typeface="Montserrat Bold"/>
                <a:ea typeface="Montserrat Bold"/>
                <a:cs typeface="Montserrat Bold"/>
                <a:sym typeface="Montserrat Bold"/>
              </a:rPr>
              <a:t>Descriptive Statistics :</a:t>
            </a:r>
          </a:p>
        </p:txBody>
      </p:sp>
      <p:sp>
        <p:nvSpPr>
          <p:cNvPr name="TextBox 26" id="26"/>
          <p:cNvSpPr txBox="true"/>
          <p:nvPr/>
        </p:nvSpPr>
        <p:spPr>
          <a:xfrm rot="0">
            <a:off x="9393596" y="6846070"/>
            <a:ext cx="3245085" cy="1153795"/>
          </a:xfrm>
          <a:prstGeom prst="rect">
            <a:avLst/>
          </a:prstGeom>
        </p:spPr>
        <p:txBody>
          <a:bodyPr anchor="t" rtlCol="false" tIns="0" lIns="0" bIns="0" rIns="0">
            <a:spAutoFit/>
          </a:bodyPr>
          <a:lstStyle/>
          <a:p>
            <a:pPr algn="l">
              <a:lnSpc>
                <a:spcPts val="3079"/>
              </a:lnSpc>
            </a:pPr>
            <a:r>
              <a:rPr lang="en-US" sz="2199">
                <a:solidFill>
                  <a:srgbClr val="3A322F"/>
                </a:solidFill>
                <a:latin typeface="Montserrat"/>
                <a:ea typeface="Montserrat"/>
                <a:cs typeface="Montserrat"/>
                <a:sym typeface="Montserrat"/>
              </a:rPr>
              <a:t>This shows the mx, min, avg and other statistics of the data.</a:t>
            </a:r>
          </a:p>
        </p:txBody>
      </p:sp>
      <p:sp>
        <p:nvSpPr>
          <p:cNvPr name="TextBox 27" id="27"/>
          <p:cNvSpPr txBox="true"/>
          <p:nvPr/>
        </p:nvSpPr>
        <p:spPr>
          <a:xfrm rot="0">
            <a:off x="13795617" y="5844675"/>
            <a:ext cx="2530673"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3A322F"/>
                </a:solidFill>
                <a:latin typeface="Montserrat Bold"/>
                <a:ea typeface="Montserrat Bold"/>
                <a:cs typeface="Montserrat Bold"/>
                <a:sym typeface="Montserrat Bold"/>
              </a:rPr>
              <a:t>Production data :</a:t>
            </a:r>
          </a:p>
        </p:txBody>
      </p:sp>
      <p:sp>
        <p:nvSpPr>
          <p:cNvPr name="TextBox 28" id="28"/>
          <p:cNvSpPr txBox="true"/>
          <p:nvPr/>
        </p:nvSpPr>
        <p:spPr>
          <a:xfrm rot="0">
            <a:off x="13795617" y="6392997"/>
            <a:ext cx="3200065" cy="1934845"/>
          </a:xfrm>
          <a:prstGeom prst="rect">
            <a:avLst/>
          </a:prstGeom>
        </p:spPr>
        <p:txBody>
          <a:bodyPr anchor="t" rtlCol="false" tIns="0" lIns="0" bIns="0" rIns="0">
            <a:spAutoFit/>
          </a:bodyPr>
          <a:lstStyle/>
          <a:p>
            <a:pPr algn="l">
              <a:lnSpc>
                <a:spcPts val="3079"/>
              </a:lnSpc>
            </a:pPr>
            <a:r>
              <a:rPr lang="en-US" sz="2199">
                <a:solidFill>
                  <a:srgbClr val="3A322F"/>
                </a:solidFill>
                <a:latin typeface="Montserrat"/>
                <a:ea typeface="Montserrat"/>
                <a:cs typeface="Montserrat"/>
                <a:sym typeface="Montserrat"/>
              </a:rPr>
              <a:t>This shows the Quantity of various products produced in the factory like ghee, pedha,paneer,etc.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811914" y="1622527"/>
            <a:ext cx="13305429" cy="9419034"/>
          </a:xfrm>
          <a:prstGeom prst="rect">
            <a:avLst/>
          </a:prstGeom>
        </p:spPr>
        <p:txBody>
          <a:bodyPr anchor="t" rtlCol="false" tIns="0" lIns="0" bIns="0" rIns="0">
            <a:spAutoFit/>
          </a:bodyPr>
          <a:lstStyle/>
          <a:p>
            <a:pPr algn="l">
              <a:lnSpc>
                <a:spcPts val="3412"/>
              </a:lnSpc>
            </a:pPr>
            <a:r>
              <a:rPr lang="en-US" sz="2437" b="true">
                <a:solidFill>
                  <a:srgbClr val="FFFFFF"/>
                </a:solidFill>
                <a:latin typeface="Montserrat Bold"/>
                <a:ea typeface="Montserrat Bold"/>
                <a:cs typeface="Montserrat Bold"/>
                <a:sym typeface="Montserrat Bold"/>
              </a:rPr>
              <a:t>Data Collection</a:t>
            </a:r>
          </a:p>
          <a:p>
            <a:pPr algn="l" marL="505289" indent="-252644" lvl="1">
              <a:lnSpc>
                <a:spcPts val="3276"/>
              </a:lnSpc>
              <a:buFont typeface="Arial"/>
              <a:buChar char="•"/>
            </a:pPr>
            <a:r>
              <a:rPr lang="en-US" sz="2340">
                <a:solidFill>
                  <a:srgbClr val="FFFFFF"/>
                </a:solidFill>
                <a:latin typeface="Montserrat"/>
                <a:ea typeface="Montserrat"/>
                <a:cs typeface="Montserrat"/>
                <a:sym typeface="Montserrat"/>
              </a:rPr>
              <a:t>Gathered factory data on milk collection, production, and sales.</a:t>
            </a:r>
          </a:p>
          <a:p>
            <a:pPr algn="l" marL="505289" indent="-252644" lvl="1">
              <a:lnSpc>
                <a:spcPts val="3276"/>
              </a:lnSpc>
              <a:buFont typeface="Arial"/>
              <a:buChar char="•"/>
            </a:pPr>
            <a:r>
              <a:rPr lang="en-US" sz="2340">
                <a:solidFill>
                  <a:srgbClr val="FFFFFF"/>
                </a:solidFill>
                <a:latin typeface="Montserrat"/>
                <a:ea typeface="Montserrat"/>
                <a:cs typeface="Montserrat"/>
                <a:sym typeface="Montserrat"/>
              </a:rPr>
              <a:t>Conducted market research and competitive analysis.</a:t>
            </a:r>
          </a:p>
          <a:p>
            <a:pPr algn="l">
              <a:lnSpc>
                <a:spcPts val="3276"/>
              </a:lnSpc>
            </a:pPr>
          </a:p>
          <a:p>
            <a:pPr algn="l">
              <a:lnSpc>
                <a:spcPts val="3412"/>
              </a:lnSpc>
            </a:pPr>
            <a:r>
              <a:rPr lang="en-US" sz="2437" b="true">
                <a:solidFill>
                  <a:srgbClr val="FFFFFF"/>
                </a:solidFill>
                <a:latin typeface="Montserrat Bold"/>
                <a:ea typeface="Montserrat Bold"/>
                <a:cs typeface="Montserrat Bold"/>
                <a:sym typeface="Montserrat Bold"/>
              </a:rPr>
              <a:t>Data Cleaning</a:t>
            </a:r>
          </a:p>
          <a:p>
            <a:pPr algn="l" marL="505289" indent="-252644" lvl="1">
              <a:lnSpc>
                <a:spcPts val="3276"/>
              </a:lnSpc>
              <a:buFont typeface="Arial"/>
              <a:buChar char="•"/>
            </a:pPr>
            <a:r>
              <a:rPr lang="en-US" sz="2340">
                <a:solidFill>
                  <a:srgbClr val="FFFFFF"/>
                </a:solidFill>
                <a:latin typeface="Montserrat"/>
                <a:ea typeface="Montserrat"/>
                <a:cs typeface="Montserrat"/>
                <a:sym typeface="Montserrat"/>
              </a:rPr>
              <a:t>Cleaned and organized data using Excel for accuracy.</a:t>
            </a:r>
          </a:p>
          <a:p>
            <a:pPr algn="l" marL="505289" indent="-252644" lvl="1">
              <a:lnSpc>
                <a:spcPts val="3276"/>
              </a:lnSpc>
              <a:buFont typeface="Arial"/>
              <a:buChar char="•"/>
            </a:pPr>
            <a:r>
              <a:rPr lang="en-US" sz="2340">
                <a:solidFill>
                  <a:srgbClr val="FFFFFF"/>
                </a:solidFill>
                <a:latin typeface="Montserrat"/>
                <a:ea typeface="Montserrat"/>
                <a:cs typeface="Montserrat"/>
                <a:sym typeface="Montserrat"/>
              </a:rPr>
              <a:t>Removed inconsistencies and handled missing values.</a:t>
            </a:r>
          </a:p>
          <a:p>
            <a:pPr algn="l">
              <a:lnSpc>
                <a:spcPts val="3276"/>
              </a:lnSpc>
            </a:pPr>
          </a:p>
          <a:p>
            <a:pPr algn="l">
              <a:lnSpc>
                <a:spcPts val="3412"/>
              </a:lnSpc>
            </a:pPr>
            <a:r>
              <a:rPr lang="en-US" sz="2437" b="true">
                <a:solidFill>
                  <a:srgbClr val="FFFFFF"/>
                </a:solidFill>
                <a:latin typeface="Montserrat Bold"/>
                <a:ea typeface="Montserrat Bold"/>
                <a:cs typeface="Montserrat Bold"/>
                <a:sym typeface="Montserrat Bold"/>
              </a:rPr>
              <a:t>Data Analysis</a:t>
            </a:r>
          </a:p>
          <a:p>
            <a:pPr algn="l" marL="505289" indent="-252644" lvl="1">
              <a:lnSpc>
                <a:spcPts val="3276"/>
              </a:lnSpc>
              <a:buFont typeface="Arial"/>
              <a:buChar char="•"/>
            </a:pPr>
            <a:r>
              <a:rPr lang="en-US" sz="2340">
                <a:solidFill>
                  <a:srgbClr val="FFFFFF"/>
                </a:solidFill>
                <a:latin typeface="Montserrat"/>
                <a:ea typeface="Montserrat"/>
                <a:cs typeface="Montserrat"/>
                <a:sym typeface="Montserrat"/>
              </a:rPr>
              <a:t>Descriptive Analysis: Identified trends and patterns.</a:t>
            </a:r>
          </a:p>
          <a:p>
            <a:pPr algn="l" marL="505289" indent="-252644" lvl="1">
              <a:lnSpc>
                <a:spcPts val="3276"/>
              </a:lnSpc>
              <a:buFont typeface="Arial"/>
              <a:buChar char="•"/>
            </a:pPr>
            <a:r>
              <a:rPr lang="en-US" sz="2340">
                <a:solidFill>
                  <a:srgbClr val="FFFFFF"/>
                </a:solidFill>
                <a:latin typeface="Montserrat"/>
                <a:ea typeface="Montserrat"/>
                <a:cs typeface="Montserrat"/>
                <a:sym typeface="Montserrat"/>
              </a:rPr>
              <a:t>Diagnostic Analysis: Found root causes of challenges.</a:t>
            </a:r>
          </a:p>
          <a:p>
            <a:pPr algn="l" marL="505289" indent="-252644" lvl="1">
              <a:lnSpc>
                <a:spcPts val="3276"/>
              </a:lnSpc>
              <a:buFont typeface="Arial"/>
              <a:buChar char="•"/>
            </a:pPr>
            <a:r>
              <a:rPr lang="en-US" sz="2340">
                <a:solidFill>
                  <a:srgbClr val="FFFFFF"/>
                </a:solidFill>
                <a:latin typeface="Montserrat"/>
                <a:ea typeface="Montserrat"/>
                <a:cs typeface="Montserrat"/>
                <a:sym typeface="Montserrat"/>
              </a:rPr>
              <a:t>Predictive Analysis: Forecasted demand and sales.</a:t>
            </a:r>
          </a:p>
          <a:p>
            <a:pPr algn="l" marL="505289" indent="-252644" lvl="1">
              <a:lnSpc>
                <a:spcPts val="3276"/>
              </a:lnSpc>
              <a:buFont typeface="Arial"/>
              <a:buChar char="•"/>
            </a:pPr>
            <a:r>
              <a:rPr lang="en-US" sz="2340">
                <a:solidFill>
                  <a:srgbClr val="FFFFFF"/>
                </a:solidFill>
                <a:latin typeface="Montserrat"/>
                <a:ea typeface="Montserrat"/>
                <a:cs typeface="Montserrat"/>
                <a:sym typeface="Montserrat"/>
              </a:rPr>
              <a:t>Prescriptive Analysis: Suggested actionable strategies.</a:t>
            </a:r>
          </a:p>
          <a:p>
            <a:pPr algn="l">
              <a:lnSpc>
                <a:spcPts val="3276"/>
              </a:lnSpc>
            </a:pPr>
          </a:p>
          <a:p>
            <a:pPr algn="l">
              <a:lnSpc>
                <a:spcPts val="3412"/>
              </a:lnSpc>
            </a:pPr>
            <a:r>
              <a:rPr lang="en-US" sz="2437" b="true">
                <a:solidFill>
                  <a:srgbClr val="FFFFFF"/>
                </a:solidFill>
                <a:latin typeface="Montserrat Bold"/>
                <a:ea typeface="Montserrat Bold"/>
                <a:cs typeface="Montserrat Bold"/>
                <a:sym typeface="Montserrat Bold"/>
              </a:rPr>
              <a:t>Visualization</a:t>
            </a:r>
          </a:p>
          <a:p>
            <a:pPr algn="l" marL="505289" indent="-252644" lvl="1">
              <a:lnSpc>
                <a:spcPts val="3276"/>
              </a:lnSpc>
              <a:buFont typeface="Arial"/>
              <a:buChar char="•"/>
            </a:pPr>
            <a:r>
              <a:rPr lang="en-US" sz="2340">
                <a:solidFill>
                  <a:srgbClr val="FFFFFF"/>
                </a:solidFill>
                <a:latin typeface="Montserrat"/>
                <a:ea typeface="Montserrat"/>
                <a:cs typeface="Montserrat"/>
                <a:sym typeface="Montserrat"/>
              </a:rPr>
              <a:t>Created graphs and charts for clear data representation.</a:t>
            </a:r>
          </a:p>
          <a:p>
            <a:pPr algn="l">
              <a:lnSpc>
                <a:spcPts val="3276"/>
              </a:lnSpc>
            </a:pPr>
          </a:p>
          <a:p>
            <a:pPr algn="l">
              <a:lnSpc>
                <a:spcPts val="3412"/>
              </a:lnSpc>
            </a:pPr>
            <a:r>
              <a:rPr lang="en-US" sz="2437" b="true">
                <a:solidFill>
                  <a:srgbClr val="FFFFFF"/>
                </a:solidFill>
                <a:latin typeface="Montserrat Bold"/>
                <a:ea typeface="Montserrat Bold"/>
                <a:cs typeface="Montserrat Bold"/>
                <a:sym typeface="Montserrat Bold"/>
              </a:rPr>
              <a:t>Recommendation Generation</a:t>
            </a:r>
          </a:p>
          <a:p>
            <a:pPr algn="l" marL="505289" indent="-252644" lvl="1">
              <a:lnSpc>
                <a:spcPts val="3276"/>
              </a:lnSpc>
              <a:buFont typeface="Arial"/>
              <a:buChar char="•"/>
            </a:pPr>
            <a:r>
              <a:rPr lang="en-US" sz="2340">
                <a:solidFill>
                  <a:srgbClr val="FFFFFF"/>
                </a:solidFill>
                <a:latin typeface="Montserrat"/>
                <a:ea typeface="Montserrat"/>
                <a:cs typeface="Montserrat"/>
                <a:sym typeface="Montserrat"/>
              </a:rPr>
              <a:t>Proposed solutions like BMC implementation and product diversification based on insights.</a:t>
            </a:r>
          </a:p>
          <a:p>
            <a:pPr algn="ctr">
              <a:lnSpc>
                <a:spcPts val="2869"/>
              </a:lnSpc>
            </a:pPr>
          </a:p>
          <a:p>
            <a:pPr algn="ctr">
              <a:lnSpc>
                <a:spcPts val="2869"/>
              </a:lnSpc>
            </a:pPr>
          </a:p>
          <a:p>
            <a:pPr algn="ctr">
              <a:lnSpc>
                <a:spcPts val="2869"/>
              </a:lnSpc>
              <a:spcBef>
                <a:spcPct val="0"/>
              </a:spcBef>
            </a:pPr>
          </a:p>
        </p:txBody>
      </p:sp>
      <p:sp>
        <p:nvSpPr>
          <p:cNvPr name="Freeform 3" id="3"/>
          <p:cNvSpPr/>
          <p:nvPr/>
        </p:nvSpPr>
        <p:spPr>
          <a:xfrm flipH="false" flipV="false" rot="0">
            <a:off x="677883" y="835076"/>
            <a:ext cx="3373603" cy="3825735"/>
          </a:xfrm>
          <a:custGeom>
            <a:avLst/>
            <a:gdLst/>
            <a:ahLst/>
            <a:cxnLst/>
            <a:rect r="r" b="b" t="t" l="l"/>
            <a:pathLst>
              <a:path h="3825735" w="3373603">
                <a:moveTo>
                  <a:pt x="0" y="0"/>
                </a:moveTo>
                <a:lnTo>
                  <a:pt x="3373603" y="0"/>
                </a:lnTo>
                <a:lnTo>
                  <a:pt x="3373603" y="3825735"/>
                </a:lnTo>
                <a:lnTo>
                  <a:pt x="0" y="38257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4413" y="4939377"/>
            <a:ext cx="3160543" cy="5016735"/>
          </a:xfrm>
          <a:custGeom>
            <a:avLst/>
            <a:gdLst/>
            <a:ahLst/>
            <a:cxnLst/>
            <a:rect r="r" b="b" t="t" l="l"/>
            <a:pathLst>
              <a:path h="5016735" w="3160543">
                <a:moveTo>
                  <a:pt x="0" y="0"/>
                </a:moveTo>
                <a:lnTo>
                  <a:pt x="3160543" y="0"/>
                </a:lnTo>
                <a:lnTo>
                  <a:pt x="3160543" y="5016734"/>
                </a:lnTo>
                <a:lnTo>
                  <a:pt x="0" y="5016734"/>
                </a:lnTo>
                <a:lnTo>
                  <a:pt x="0" y="0"/>
                </a:lnTo>
                <a:close/>
              </a:path>
            </a:pathLst>
          </a:custGeom>
          <a:blipFill>
            <a:blip r:embed="rId4"/>
            <a:stretch>
              <a:fillRect l="0" t="0" r="0" b="0"/>
            </a:stretch>
          </a:blipFill>
        </p:spPr>
      </p:sp>
      <p:sp>
        <p:nvSpPr>
          <p:cNvPr name="TextBox 5" id="5"/>
          <p:cNvSpPr txBox="true"/>
          <p:nvPr/>
        </p:nvSpPr>
        <p:spPr>
          <a:xfrm rot="0">
            <a:off x="4267485" y="200025"/>
            <a:ext cx="13849858" cy="1470127"/>
          </a:xfrm>
          <a:prstGeom prst="rect">
            <a:avLst/>
          </a:prstGeom>
        </p:spPr>
        <p:txBody>
          <a:bodyPr anchor="t" rtlCol="false" tIns="0" lIns="0" bIns="0" rIns="0">
            <a:spAutoFit/>
          </a:bodyPr>
          <a:lstStyle/>
          <a:p>
            <a:pPr algn="ctr">
              <a:lnSpc>
                <a:spcPts val="11004"/>
              </a:lnSpc>
            </a:pPr>
            <a:r>
              <a:rPr lang="en-US" sz="11004">
                <a:solidFill>
                  <a:srgbClr val="FAF7E0"/>
                </a:solidFill>
                <a:latin typeface="Bebas Neue Cyrillic"/>
                <a:ea typeface="Bebas Neue Cyrillic"/>
                <a:cs typeface="Bebas Neue Cyrillic"/>
                <a:sym typeface="Bebas Neue Cyrillic"/>
              </a:rPr>
              <a:t>ANALYSIS   PROCESS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3600" y="858295"/>
            <a:ext cx="16680801" cy="9133161"/>
            <a:chOff x="0" y="0"/>
            <a:chExt cx="4518771" cy="2474142"/>
          </a:xfrm>
        </p:grpSpPr>
        <p:sp>
          <p:nvSpPr>
            <p:cNvPr name="Freeform 3" id="3"/>
            <p:cNvSpPr/>
            <p:nvPr/>
          </p:nvSpPr>
          <p:spPr>
            <a:xfrm flipH="false" flipV="false" rot="0">
              <a:off x="0" y="0"/>
              <a:ext cx="4518771" cy="2474142"/>
            </a:xfrm>
            <a:custGeom>
              <a:avLst/>
              <a:gdLst/>
              <a:ahLst/>
              <a:cxnLst/>
              <a:rect r="r" b="b" t="t" l="l"/>
              <a:pathLst>
                <a:path h="2474142" w="4518771">
                  <a:moveTo>
                    <a:pt x="0" y="0"/>
                  </a:moveTo>
                  <a:lnTo>
                    <a:pt x="4518771" y="0"/>
                  </a:lnTo>
                  <a:lnTo>
                    <a:pt x="4518771" y="2474142"/>
                  </a:lnTo>
                  <a:lnTo>
                    <a:pt x="0" y="2474142"/>
                  </a:lnTo>
                  <a:close/>
                </a:path>
              </a:pathLst>
            </a:custGeom>
            <a:solidFill>
              <a:srgbClr val="FFFFFF"/>
            </a:solidFill>
          </p:spPr>
        </p:sp>
        <p:sp>
          <p:nvSpPr>
            <p:cNvPr name="TextBox 4" id="4"/>
            <p:cNvSpPr txBox="true"/>
            <p:nvPr/>
          </p:nvSpPr>
          <p:spPr>
            <a:xfrm>
              <a:off x="0" y="-38100"/>
              <a:ext cx="4518771" cy="2512242"/>
            </a:xfrm>
            <a:prstGeom prst="rect">
              <a:avLst/>
            </a:prstGeom>
          </p:spPr>
          <p:txBody>
            <a:bodyPr anchor="ctr" rtlCol="false" tIns="50800" lIns="50800" bIns="50800" rIns="50800"/>
            <a:lstStyle/>
            <a:p>
              <a:pPr algn="ctr">
                <a:lnSpc>
                  <a:spcPts val="3397"/>
                </a:lnSpc>
              </a:pPr>
            </a:p>
          </p:txBody>
        </p:sp>
      </p:grpSp>
      <p:sp>
        <p:nvSpPr>
          <p:cNvPr name="Freeform 5" id="5"/>
          <p:cNvSpPr/>
          <p:nvPr/>
        </p:nvSpPr>
        <p:spPr>
          <a:xfrm flipH="false" flipV="false" rot="0">
            <a:off x="803600" y="1931561"/>
            <a:ext cx="8072291" cy="3605318"/>
          </a:xfrm>
          <a:custGeom>
            <a:avLst/>
            <a:gdLst/>
            <a:ahLst/>
            <a:cxnLst/>
            <a:rect r="r" b="b" t="t" l="l"/>
            <a:pathLst>
              <a:path h="3605318" w="8072291">
                <a:moveTo>
                  <a:pt x="0" y="0"/>
                </a:moveTo>
                <a:lnTo>
                  <a:pt x="8072290" y="0"/>
                </a:lnTo>
                <a:lnTo>
                  <a:pt x="8072290" y="3605318"/>
                </a:lnTo>
                <a:lnTo>
                  <a:pt x="0" y="3605318"/>
                </a:lnTo>
                <a:lnTo>
                  <a:pt x="0" y="0"/>
                </a:lnTo>
                <a:close/>
              </a:path>
            </a:pathLst>
          </a:custGeom>
          <a:blipFill>
            <a:blip r:embed="rId2"/>
            <a:stretch>
              <a:fillRect l="0" t="-2272" r="-1048" b="-3446"/>
            </a:stretch>
          </a:blipFill>
          <a:ln w="38100" cap="sq">
            <a:solidFill>
              <a:srgbClr val="000000"/>
            </a:solidFill>
            <a:prstDash val="solid"/>
            <a:miter/>
          </a:ln>
        </p:spPr>
      </p:sp>
      <p:sp>
        <p:nvSpPr>
          <p:cNvPr name="Freeform 6" id="6"/>
          <p:cNvSpPr/>
          <p:nvPr/>
        </p:nvSpPr>
        <p:spPr>
          <a:xfrm flipH="false" flipV="false" rot="0">
            <a:off x="8942932" y="4685242"/>
            <a:ext cx="8541468" cy="3605318"/>
          </a:xfrm>
          <a:custGeom>
            <a:avLst/>
            <a:gdLst/>
            <a:ahLst/>
            <a:cxnLst/>
            <a:rect r="r" b="b" t="t" l="l"/>
            <a:pathLst>
              <a:path h="3605318" w="8541468">
                <a:moveTo>
                  <a:pt x="0" y="0"/>
                </a:moveTo>
                <a:lnTo>
                  <a:pt x="8541468" y="0"/>
                </a:lnTo>
                <a:lnTo>
                  <a:pt x="8541468" y="3605317"/>
                </a:lnTo>
                <a:lnTo>
                  <a:pt x="0" y="3605317"/>
                </a:lnTo>
                <a:lnTo>
                  <a:pt x="0" y="0"/>
                </a:lnTo>
                <a:close/>
              </a:path>
            </a:pathLst>
          </a:custGeom>
          <a:blipFill>
            <a:blip r:embed="rId3"/>
            <a:stretch>
              <a:fillRect l="-1004" t="0" r="-424" b="0"/>
            </a:stretch>
          </a:blipFill>
          <a:ln w="38100" cap="sq">
            <a:solidFill>
              <a:srgbClr val="000000"/>
            </a:solidFill>
            <a:prstDash val="solid"/>
            <a:miter/>
          </a:ln>
        </p:spPr>
      </p:sp>
      <p:sp>
        <p:nvSpPr>
          <p:cNvPr name="TextBox 7" id="7"/>
          <p:cNvSpPr txBox="true"/>
          <p:nvPr/>
        </p:nvSpPr>
        <p:spPr>
          <a:xfrm rot="0">
            <a:off x="1028700" y="981075"/>
            <a:ext cx="16230600" cy="1853347"/>
          </a:xfrm>
          <a:prstGeom prst="rect">
            <a:avLst/>
          </a:prstGeom>
        </p:spPr>
        <p:txBody>
          <a:bodyPr anchor="t" rtlCol="false" tIns="0" lIns="0" bIns="0" rIns="0">
            <a:spAutoFit/>
          </a:bodyPr>
          <a:lstStyle/>
          <a:p>
            <a:pPr algn="l">
              <a:lnSpc>
                <a:spcPts val="3782"/>
              </a:lnSpc>
            </a:pPr>
            <a:r>
              <a:rPr lang="en-US" sz="2701" b="true">
                <a:solidFill>
                  <a:srgbClr val="3A322F"/>
                </a:solidFill>
                <a:latin typeface="Montserrat Bold"/>
                <a:ea typeface="Montserrat Bold"/>
                <a:cs typeface="Montserrat Bold"/>
                <a:sym typeface="Montserrat Bold"/>
              </a:rPr>
              <a:t>Increased Milk Collection</a:t>
            </a:r>
          </a:p>
          <a:p>
            <a:pPr algn="l">
              <a:lnSpc>
                <a:spcPts val="3710"/>
              </a:lnSpc>
            </a:pPr>
            <a:r>
              <a:rPr lang="en-US" sz="2650">
                <a:solidFill>
                  <a:srgbClr val="3A322F"/>
                </a:solidFill>
                <a:latin typeface="Montserrat"/>
                <a:ea typeface="Montserrat"/>
                <a:cs typeface="Montserrat"/>
                <a:sym typeface="Montserrat"/>
              </a:rPr>
              <a:t>Implementation of Bulk Milk Coolers (BMCs) led to an increase in milk collection for the factory.</a:t>
            </a:r>
          </a:p>
          <a:p>
            <a:pPr algn="l">
              <a:lnSpc>
                <a:spcPts val="3710"/>
              </a:lnSpc>
            </a:pPr>
          </a:p>
          <a:p>
            <a:pPr algn="l">
              <a:lnSpc>
                <a:spcPts val="3710"/>
              </a:lnSpc>
            </a:pPr>
          </a:p>
        </p:txBody>
      </p:sp>
      <p:sp>
        <p:nvSpPr>
          <p:cNvPr name="TextBox 8" id="8"/>
          <p:cNvSpPr txBox="true"/>
          <p:nvPr/>
        </p:nvSpPr>
        <p:spPr>
          <a:xfrm rot="0">
            <a:off x="7651321" y="-55396"/>
            <a:ext cx="2449138" cy="1193800"/>
          </a:xfrm>
          <a:prstGeom prst="rect">
            <a:avLst/>
          </a:prstGeom>
        </p:spPr>
        <p:txBody>
          <a:bodyPr anchor="t" rtlCol="false" tIns="0" lIns="0" bIns="0" rIns="0">
            <a:spAutoFit/>
          </a:bodyPr>
          <a:lstStyle/>
          <a:p>
            <a:pPr algn="r">
              <a:lnSpc>
                <a:spcPts val="9799"/>
              </a:lnSpc>
            </a:pPr>
            <a:r>
              <a:rPr lang="en-US" sz="6999">
                <a:solidFill>
                  <a:srgbClr val="FFFFFF"/>
                </a:solidFill>
                <a:latin typeface="Bebas Neue Cyrillic"/>
                <a:ea typeface="Bebas Neue Cyrillic"/>
                <a:cs typeface="Bebas Neue Cyrillic"/>
                <a:sym typeface="Bebas Neue Cyrillic"/>
              </a:rPr>
              <a:t>RESULTS</a:t>
            </a:r>
          </a:p>
        </p:txBody>
      </p:sp>
      <p:sp>
        <p:nvSpPr>
          <p:cNvPr name="TextBox 9" id="9"/>
          <p:cNvSpPr txBox="true"/>
          <p:nvPr/>
        </p:nvSpPr>
        <p:spPr>
          <a:xfrm rot="0">
            <a:off x="1028700" y="8455050"/>
            <a:ext cx="16230600" cy="1262335"/>
          </a:xfrm>
          <a:prstGeom prst="rect">
            <a:avLst/>
          </a:prstGeom>
        </p:spPr>
        <p:txBody>
          <a:bodyPr anchor="t" rtlCol="false" tIns="0" lIns="0" bIns="0" rIns="0">
            <a:spAutoFit/>
          </a:bodyPr>
          <a:lstStyle/>
          <a:p>
            <a:pPr algn="ctr">
              <a:lnSpc>
                <a:spcPts val="3397"/>
              </a:lnSpc>
              <a:spcBef>
                <a:spcPct val="0"/>
              </a:spcBef>
            </a:pPr>
            <a:r>
              <a:rPr lang="en-US" sz="2426">
                <a:solidFill>
                  <a:srgbClr val="000000"/>
                </a:solidFill>
                <a:latin typeface="Montserrat"/>
                <a:ea typeface="Montserrat"/>
                <a:cs typeface="Montserrat"/>
                <a:sym typeface="Montserrat"/>
              </a:rPr>
              <a:t>From the above graphs, it can be seen that the milk collection in march was 8 to 10 ltrs . But after the introduction of various BMC’S for milk collection, the milk collection raised from April to October by 11 to 15 ltrs. Hence there was an increase in milk collection due to introduction of the BMC’S.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952580"/>
            <a:ext cx="16230600" cy="8480370"/>
            <a:chOff x="0" y="0"/>
            <a:chExt cx="4396814" cy="2297303"/>
          </a:xfrm>
        </p:grpSpPr>
        <p:sp>
          <p:nvSpPr>
            <p:cNvPr name="Freeform 3" id="3"/>
            <p:cNvSpPr/>
            <p:nvPr/>
          </p:nvSpPr>
          <p:spPr>
            <a:xfrm flipH="false" flipV="false" rot="0">
              <a:off x="0" y="0"/>
              <a:ext cx="4396813" cy="2297303"/>
            </a:xfrm>
            <a:custGeom>
              <a:avLst/>
              <a:gdLst/>
              <a:ahLst/>
              <a:cxnLst/>
              <a:rect r="r" b="b" t="t" l="l"/>
              <a:pathLst>
                <a:path h="2297303" w="4396813">
                  <a:moveTo>
                    <a:pt x="0" y="0"/>
                  </a:moveTo>
                  <a:lnTo>
                    <a:pt x="4396813" y="0"/>
                  </a:lnTo>
                  <a:lnTo>
                    <a:pt x="4396813" y="2297303"/>
                  </a:lnTo>
                  <a:lnTo>
                    <a:pt x="0" y="2297303"/>
                  </a:lnTo>
                  <a:close/>
                </a:path>
              </a:pathLst>
            </a:custGeom>
            <a:solidFill>
              <a:srgbClr val="FFFFFF"/>
            </a:solidFill>
          </p:spPr>
        </p:sp>
        <p:sp>
          <p:nvSpPr>
            <p:cNvPr name="TextBox 4" id="4"/>
            <p:cNvSpPr txBox="true"/>
            <p:nvPr/>
          </p:nvSpPr>
          <p:spPr>
            <a:xfrm>
              <a:off x="0" y="-38100"/>
              <a:ext cx="4396814" cy="2335403"/>
            </a:xfrm>
            <a:prstGeom prst="rect">
              <a:avLst/>
            </a:prstGeom>
          </p:spPr>
          <p:txBody>
            <a:bodyPr anchor="ctr" rtlCol="false" tIns="50800" lIns="50800" bIns="50800" rIns="50800"/>
            <a:lstStyle/>
            <a:p>
              <a:pPr algn="ctr">
                <a:lnSpc>
                  <a:spcPts val="3397"/>
                </a:lnSpc>
              </a:pPr>
            </a:p>
          </p:txBody>
        </p:sp>
      </p:grpSp>
      <p:sp>
        <p:nvSpPr>
          <p:cNvPr name="Freeform 5" id="5"/>
          <p:cNvSpPr/>
          <p:nvPr/>
        </p:nvSpPr>
        <p:spPr>
          <a:xfrm flipH="false" flipV="false" rot="0">
            <a:off x="4220460" y="2507099"/>
            <a:ext cx="9847081" cy="5255721"/>
          </a:xfrm>
          <a:custGeom>
            <a:avLst/>
            <a:gdLst/>
            <a:ahLst/>
            <a:cxnLst/>
            <a:rect r="r" b="b" t="t" l="l"/>
            <a:pathLst>
              <a:path h="5255721" w="9847081">
                <a:moveTo>
                  <a:pt x="0" y="0"/>
                </a:moveTo>
                <a:lnTo>
                  <a:pt x="9847080" y="0"/>
                </a:lnTo>
                <a:lnTo>
                  <a:pt x="9847080" y="5255720"/>
                </a:lnTo>
                <a:lnTo>
                  <a:pt x="0" y="5255720"/>
                </a:lnTo>
                <a:lnTo>
                  <a:pt x="0" y="0"/>
                </a:lnTo>
                <a:close/>
              </a:path>
            </a:pathLst>
          </a:custGeom>
          <a:blipFill>
            <a:blip r:embed="rId2"/>
            <a:stretch>
              <a:fillRect l="0" t="0" r="-512" b="-565"/>
            </a:stretch>
          </a:blipFill>
          <a:ln w="38100" cap="sq">
            <a:solidFill>
              <a:srgbClr val="000000"/>
            </a:solidFill>
            <a:prstDash val="solid"/>
            <a:miter/>
          </a:ln>
        </p:spPr>
      </p:sp>
      <p:sp>
        <p:nvSpPr>
          <p:cNvPr name="TextBox 6" id="6"/>
          <p:cNvSpPr txBox="true"/>
          <p:nvPr/>
        </p:nvSpPr>
        <p:spPr>
          <a:xfrm rot="0">
            <a:off x="7543682" y="176574"/>
            <a:ext cx="2583773" cy="1837601"/>
          </a:xfrm>
          <a:prstGeom prst="rect">
            <a:avLst/>
          </a:prstGeom>
        </p:spPr>
        <p:txBody>
          <a:bodyPr anchor="t" rtlCol="false" tIns="0" lIns="0" bIns="0" rIns="0">
            <a:spAutoFit/>
          </a:bodyPr>
          <a:lstStyle/>
          <a:p>
            <a:pPr algn="l">
              <a:lnSpc>
                <a:spcPts val="7077"/>
              </a:lnSpc>
            </a:pPr>
            <a:r>
              <a:rPr lang="en-US" sz="7077">
                <a:solidFill>
                  <a:srgbClr val="FFFFFF"/>
                </a:solidFill>
                <a:latin typeface="Bebas Neue Cyrillic"/>
                <a:ea typeface="Bebas Neue Cyrillic"/>
                <a:cs typeface="Bebas Neue Cyrillic"/>
                <a:sym typeface="Bebas Neue Cyrillic"/>
              </a:rPr>
              <a:t>RESULTS</a:t>
            </a:r>
          </a:p>
          <a:p>
            <a:pPr algn="l">
              <a:lnSpc>
                <a:spcPts val="7077"/>
              </a:lnSpc>
            </a:pPr>
          </a:p>
        </p:txBody>
      </p:sp>
      <p:sp>
        <p:nvSpPr>
          <p:cNvPr name="TextBox 7" id="7"/>
          <p:cNvSpPr txBox="true"/>
          <p:nvPr/>
        </p:nvSpPr>
        <p:spPr>
          <a:xfrm rot="0">
            <a:off x="1028700" y="834765"/>
            <a:ext cx="15047346" cy="1117815"/>
          </a:xfrm>
          <a:prstGeom prst="rect">
            <a:avLst/>
          </a:prstGeom>
        </p:spPr>
        <p:txBody>
          <a:bodyPr anchor="t" rtlCol="false" tIns="0" lIns="0" bIns="0" rIns="0">
            <a:spAutoFit/>
          </a:bodyPr>
          <a:lstStyle/>
          <a:p>
            <a:pPr algn="l">
              <a:lnSpc>
                <a:spcPts val="4784"/>
              </a:lnSpc>
            </a:pPr>
            <a:r>
              <a:rPr lang="en-US" b="true" sz="3417">
                <a:solidFill>
                  <a:srgbClr val="FFFFFF"/>
                </a:solidFill>
                <a:latin typeface="Montserrat Bold"/>
                <a:ea typeface="Montserrat Bold"/>
                <a:cs typeface="Montserrat Bold"/>
                <a:sym typeface="Montserrat Bold"/>
              </a:rPr>
              <a:t>Improved Sales :</a:t>
            </a:r>
          </a:p>
          <a:p>
            <a:pPr algn="l">
              <a:lnSpc>
                <a:spcPts val="4291"/>
              </a:lnSpc>
            </a:pPr>
            <a:r>
              <a:rPr lang="en-US" sz="3065">
                <a:solidFill>
                  <a:srgbClr val="FFFFFF"/>
                </a:solidFill>
                <a:latin typeface="Montserrat"/>
                <a:ea typeface="Montserrat"/>
                <a:cs typeface="Montserrat"/>
                <a:sym typeface="Montserrat"/>
              </a:rPr>
              <a:t>Seasonal production strategies boosted sales, especially during festivals.</a:t>
            </a:r>
          </a:p>
        </p:txBody>
      </p:sp>
      <p:sp>
        <p:nvSpPr>
          <p:cNvPr name="TextBox 8" id="8"/>
          <p:cNvSpPr txBox="true"/>
          <p:nvPr/>
        </p:nvSpPr>
        <p:spPr>
          <a:xfrm rot="0">
            <a:off x="2802030" y="8217642"/>
            <a:ext cx="13566647" cy="1690960"/>
          </a:xfrm>
          <a:prstGeom prst="rect">
            <a:avLst/>
          </a:prstGeom>
        </p:spPr>
        <p:txBody>
          <a:bodyPr anchor="t" rtlCol="false" tIns="0" lIns="0" bIns="0" rIns="0">
            <a:spAutoFit/>
          </a:bodyPr>
          <a:lstStyle/>
          <a:p>
            <a:pPr algn="l">
              <a:lnSpc>
                <a:spcPts val="3397"/>
              </a:lnSpc>
              <a:spcBef>
                <a:spcPct val="0"/>
              </a:spcBef>
            </a:pPr>
            <a:r>
              <a:rPr lang="en-US" sz="2426">
                <a:solidFill>
                  <a:srgbClr val="000000"/>
                </a:solidFill>
                <a:latin typeface="Montserrat"/>
                <a:ea typeface="Montserrat"/>
                <a:cs typeface="Montserrat"/>
                <a:sym typeface="Montserrat"/>
              </a:rPr>
              <a:t>From the above graph we can see that in April, there was no such sales of the products but when the factory produced more products while nearing festive season that is during August(Ganesh Chaturthi) and October-November (Deepawali) , the sales rised high . This led to increase in sales and profits for the company.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673308" y="-85405"/>
            <a:ext cx="4221063" cy="1999610"/>
          </a:xfrm>
          <a:prstGeom prst="rect">
            <a:avLst/>
          </a:prstGeom>
        </p:spPr>
        <p:txBody>
          <a:bodyPr anchor="t" rtlCol="false" tIns="0" lIns="0" bIns="0" rIns="0">
            <a:spAutoFit/>
          </a:bodyPr>
          <a:lstStyle/>
          <a:p>
            <a:pPr algn="r">
              <a:lnSpc>
                <a:spcPts val="16310"/>
              </a:lnSpc>
            </a:pPr>
            <a:r>
              <a:rPr lang="en-US" sz="11650">
                <a:solidFill>
                  <a:srgbClr val="FFFFFF"/>
                </a:solidFill>
                <a:latin typeface="Bebas Neue Cyrillic"/>
                <a:ea typeface="Bebas Neue Cyrillic"/>
                <a:cs typeface="Bebas Neue Cyrillic"/>
                <a:sym typeface="Bebas Neue Cyrillic"/>
              </a:rPr>
              <a:t>RESULTS</a:t>
            </a:r>
          </a:p>
        </p:txBody>
      </p:sp>
      <p:grpSp>
        <p:nvGrpSpPr>
          <p:cNvPr name="Group 3" id="3"/>
          <p:cNvGrpSpPr/>
          <p:nvPr/>
        </p:nvGrpSpPr>
        <p:grpSpPr>
          <a:xfrm rot="0">
            <a:off x="1163760" y="1599064"/>
            <a:ext cx="16230600" cy="8480370"/>
            <a:chOff x="0" y="0"/>
            <a:chExt cx="4396814" cy="2297303"/>
          </a:xfrm>
        </p:grpSpPr>
        <p:sp>
          <p:nvSpPr>
            <p:cNvPr name="Freeform 4" id="4"/>
            <p:cNvSpPr/>
            <p:nvPr/>
          </p:nvSpPr>
          <p:spPr>
            <a:xfrm flipH="false" flipV="false" rot="0">
              <a:off x="0" y="0"/>
              <a:ext cx="4396813" cy="2297303"/>
            </a:xfrm>
            <a:custGeom>
              <a:avLst/>
              <a:gdLst/>
              <a:ahLst/>
              <a:cxnLst/>
              <a:rect r="r" b="b" t="t" l="l"/>
              <a:pathLst>
                <a:path h="2297303" w="4396813">
                  <a:moveTo>
                    <a:pt x="0" y="0"/>
                  </a:moveTo>
                  <a:lnTo>
                    <a:pt x="4396813" y="0"/>
                  </a:lnTo>
                  <a:lnTo>
                    <a:pt x="4396813" y="2297303"/>
                  </a:lnTo>
                  <a:lnTo>
                    <a:pt x="0" y="2297303"/>
                  </a:lnTo>
                  <a:close/>
                </a:path>
              </a:pathLst>
            </a:custGeom>
            <a:solidFill>
              <a:srgbClr val="FFFFFF"/>
            </a:solidFill>
          </p:spPr>
        </p:sp>
        <p:sp>
          <p:nvSpPr>
            <p:cNvPr name="TextBox 5" id="5"/>
            <p:cNvSpPr txBox="true"/>
            <p:nvPr/>
          </p:nvSpPr>
          <p:spPr>
            <a:xfrm>
              <a:off x="0" y="-38100"/>
              <a:ext cx="4396814" cy="2335403"/>
            </a:xfrm>
            <a:prstGeom prst="rect">
              <a:avLst/>
            </a:prstGeom>
          </p:spPr>
          <p:txBody>
            <a:bodyPr anchor="ctr" rtlCol="false" tIns="50800" lIns="50800" bIns="50800" rIns="50800"/>
            <a:lstStyle/>
            <a:p>
              <a:pPr algn="ctr">
                <a:lnSpc>
                  <a:spcPts val="3397"/>
                </a:lnSpc>
              </a:pPr>
            </a:p>
          </p:txBody>
        </p:sp>
      </p:grpSp>
      <p:sp>
        <p:nvSpPr>
          <p:cNvPr name="Freeform 6" id="6"/>
          <p:cNvSpPr/>
          <p:nvPr/>
        </p:nvSpPr>
        <p:spPr>
          <a:xfrm flipH="false" flipV="false" rot="0">
            <a:off x="4717444" y="4518061"/>
            <a:ext cx="8920642" cy="5276439"/>
          </a:xfrm>
          <a:custGeom>
            <a:avLst/>
            <a:gdLst/>
            <a:ahLst/>
            <a:cxnLst/>
            <a:rect r="r" b="b" t="t" l="l"/>
            <a:pathLst>
              <a:path h="5276439" w="8920642">
                <a:moveTo>
                  <a:pt x="0" y="0"/>
                </a:moveTo>
                <a:lnTo>
                  <a:pt x="8920642" y="0"/>
                </a:lnTo>
                <a:lnTo>
                  <a:pt x="8920642" y="5276438"/>
                </a:lnTo>
                <a:lnTo>
                  <a:pt x="0" y="5276438"/>
                </a:lnTo>
                <a:lnTo>
                  <a:pt x="0" y="0"/>
                </a:lnTo>
                <a:close/>
              </a:path>
            </a:pathLst>
          </a:custGeom>
          <a:blipFill>
            <a:blip r:embed="rId2"/>
            <a:stretch>
              <a:fillRect l="0" t="-899" r="0" b="-899"/>
            </a:stretch>
          </a:blipFill>
        </p:spPr>
      </p:sp>
      <p:sp>
        <p:nvSpPr>
          <p:cNvPr name="TextBox 7" id="7"/>
          <p:cNvSpPr txBox="true"/>
          <p:nvPr/>
        </p:nvSpPr>
        <p:spPr>
          <a:xfrm rot="0">
            <a:off x="1514215" y="1876105"/>
            <a:ext cx="15327100" cy="128905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Montserrat Bold"/>
                <a:ea typeface="Montserrat Bold"/>
                <a:cs typeface="Montserrat Bold"/>
                <a:sym typeface="Montserrat Bold"/>
              </a:rPr>
              <a:t>Efficient Milk Utilization :</a:t>
            </a:r>
          </a:p>
          <a:p>
            <a:pPr algn="l">
              <a:lnSpc>
                <a:spcPts val="3499"/>
              </a:lnSpc>
              <a:spcBef>
                <a:spcPct val="0"/>
              </a:spcBef>
            </a:pPr>
            <a:r>
              <a:rPr lang="en-US" sz="2499">
                <a:solidFill>
                  <a:srgbClr val="000000"/>
                </a:solidFill>
                <a:latin typeface="Montserrat"/>
                <a:ea typeface="Montserrat"/>
                <a:cs typeface="Montserrat"/>
                <a:sym typeface="Montserrat"/>
              </a:rPr>
              <a:t>Excess cream was used to produce value-added products like ghee and butter, reducing wastage.</a:t>
            </a:r>
          </a:p>
        </p:txBody>
      </p:sp>
      <p:sp>
        <p:nvSpPr>
          <p:cNvPr name="TextBox 8" id="8"/>
          <p:cNvSpPr txBox="true"/>
          <p:nvPr/>
        </p:nvSpPr>
        <p:spPr>
          <a:xfrm rot="0">
            <a:off x="1530323" y="3437508"/>
            <a:ext cx="15497474" cy="914273"/>
          </a:xfrm>
          <a:prstGeom prst="rect">
            <a:avLst/>
          </a:prstGeom>
        </p:spPr>
        <p:txBody>
          <a:bodyPr anchor="t" rtlCol="false" tIns="0" lIns="0" bIns="0" rIns="0">
            <a:spAutoFit/>
          </a:bodyPr>
          <a:lstStyle/>
          <a:p>
            <a:pPr algn="l">
              <a:lnSpc>
                <a:spcPts val="3681"/>
              </a:lnSpc>
            </a:pPr>
            <a:r>
              <a:rPr lang="en-US" b="true" sz="2629">
                <a:solidFill>
                  <a:srgbClr val="000000"/>
                </a:solidFill>
                <a:latin typeface="Montserrat Bold"/>
                <a:ea typeface="Montserrat Bold"/>
                <a:cs typeface="Montserrat Bold"/>
                <a:sym typeface="Montserrat Bold"/>
              </a:rPr>
              <a:t>Enhanced Profitability :</a:t>
            </a:r>
          </a:p>
          <a:p>
            <a:pPr algn="l">
              <a:lnSpc>
                <a:spcPts val="3681"/>
              </a:lnSpc>
            </a:pPr>
            <a:r>
              <a:rPr lang="en-US" sz="2629">
                <a:solidFill>
                  <a:srgbClr val="000000"/>
                </a:solidFill>
                <a:latin typeface="Montserrat"/>
                <a:ea typeface="Montserrat"/>
                <a:cs typeface="Montserrat"/>
                <a:sym typeface="Montserrat"/>
              </a:rPr>
              <a:t>Better resource utilization and increased sales resulted in higher profits.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DAGihRsiGqk</dc:identifier>
  <dcterms:modified xsi:type="dcterms:W3CDTF">2011-08-01T06:04:30Z</dcterms:modified>
  <cp:revision>1</cp:revision>
  <dc:title>Coffee</dc:title>
</cp:coreProperties>
</file>